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660" r:id="rId1"/>
  </p:sldMasterIdLst>
  <p:notesMasterIdLst>
    <p:notesMasterId r:id="rId2"/>
  </p:notesMasterIdLst>
  <p:sldIdLst>
    <p:sldId id="286" r:id="rId3"/>
    <p:sldId id="274" r:id="rId4"/>
    <p:sldId id="259" r:id="rId5"/>
    <p:sldId id="277" r:id="rId6"/>
    <p:sldId id="276" r:id="rId7"/>
    <p:sldId id="258" r:id="rId8"/>
    <p:sldId id="261" r:id="rId9"/>
    <p:sldId id="262" r:id="rId10"/>
    <p:sldId id="278" r:id="rId11"/>
    <p:sldId id="287" r:id="rId12"/>
    <p:sldId id="288" r:id="rId13"/>
    <p:sldId id="264" r:id="rId14"/>
    <p:sldId id="265" r:id="rId15"/>
    <p:sldId id="289" r:id="rId16"/>
    <p:sldId id="290" r:id="rId17"/>
    <p:sldId id="291" r:id="rId18"/>
    <p:sldId id="292" r:id="rId19"/>
    <p:sldId id="294" r:id="rId20"/>
    <p:sldId id="295" r:id="rId21"/>
    <p:sldId id="426" r:id="rId22"/>
    <p:sldId id="438" r:id="rId23"/>
    <p:sldId id="446" r:id="rId24"/>
    <p:sldId id="441" r:id="rId25"/>
    <p:sldId id="431" r:id="rId26"/>
    <p:sldId id="448" r:id="rId27"/>
  </p:sldIdLst>
  <p:sldSz cx="9144000" cy="5143500" type="screen16x9"/>
  <p:notesSz cx="6742113" cy="9872663"/>
  <p:custDataLst>
    <p:tags r:id="rId28"/>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730B5F"/>
    <a:srgbClr val="FF66FF"/>
    <a:srgbClr val="FFCCCC"/>
    <a:srgbClr val="006600"/>
    <a:srgbClr val="FDF2E3"/>
    <a:srgbClr val="FDF5E9"/>
    <a:srgbClr val="BEF2FE"/>
    <a:srgbClr val="A0ECFE"/>
    <a:srgbClr val="22D2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441" autoAdjust="0"/>
    <p:restoredTop sz="94624" autoAdjust="0"/>
  </p:normalViewPr>
  <p:slideViewPr>
    <p:cSldViewPr>
      <p:cViewPr varScale="1">
        <p:scale>
          <a:sx n="99" d="100"/>
          <a:sy n="99" d="100"/>
        </p:scale>
        <p:origin x="-312"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tags" Target="tags/tag1.xml" /><Relationship Id="rId29" Type="http://schemas.openxmlformats.org/officeDocument/2006/relationships/presProps" Target="presProps.xml" /><Relationship Id="rId3" Type="http://schemas.openxmlformats.org/officeDocument/2006/relationships/slide" Target="slides/slide1.xml" /><Relationship Id="rId30" Type="http://schemas.openxmlformats.org/officeDocument/2006/relationships/viewProps" Target="viewProps.xml" /><Relationship Id="rId31" Type="http://schemas.openxmlformats.org/officeDocument/2006/relationships/theme" Target="theme/theme1.xml" /><Relationship Id="rId32" Type="http://schemas.openxmlformats.org/officeDocument/2006/relationships/tableStyles" Target="tableStyles.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Верхний колонтитул 1"/>
          <p:cNvSpPr>
            <a:spLocks noGrp="1"/>
          </p:cNvSpPr>
          <p:nvPr>
            <p:ph type="hdr" sz="quarter"/>
          </p:nvPr>
        </p:nvSpPr>
        <p:spPr>
          <a:xfrm>
            <a:off x="0" y="0"/>
            <a:ext cx="2921582" cy="493634"/>
          </a:xfrm>
          <a:prstGeom prst="rect">
            <a:avLst/>
          </a:prstGeom>
        </p:spPr>
        <p:txBody>
          <a:bodyPr vert="horz" lIns="91431" tIns="45715" rIns="91431" bIns="45715" rtlCol="0"/>
          <a:lstStyle>
            <a:lvl1pPr algn="l">
              <a:defRPr sz="1200"/>
            </a:lvl1pPr>
          </a:lstStyle>
          <a:p>
            <a:endParaRPr lang="ru-RU"/>
          </a:p>
        </p:txBody>
      </p:sp>
      <p:sp>
        <p:nvSpPr>
          <p:cNvPr id="3" name="Дата 2"/>
          <p:cNvSpPr>
            <a:spLocks noGrp="1"/>
          </p:cNvSpPr>
          <p:nvPr>
            <p:ph type="dt" idx="1"/>
          </p:nvPr>
        </p:nvSpPr>
        <p:spPr>
          <a:xfrm>
            <a:off x="3818971" y="0"/>
            <a:ext cx="2921582" cy="493634"/>
          </a:xfrm>
          <a:prstGeom prst="rect">
            <a:avLst/>
          </a:prstGeom>
        </p:spPr>
        <p:txBody>
          <a:bodyPr vert="horz" lIns="91431" tIns="45715" rIns="91431" bIns="45715" rtlCol="0"/>
          <a:lstStyle>
            <a:lvl1pPr algn="r">
              <a:defRPr sz="1200"/>
            </a:lvl1pPr>
          </a:lstStyle>
          <a:p>
            <a:fld id="{A51E5B2C-5963-46F6-9060-2A8E297FA4D2}" type="datetimeFigureOut">
              <a:rPr lang="ru-RU" smtClean="0"/>
              <a:t>18.04.2024</a:t>
            </a:fld>
            <a:endParaRPr lang="ru-RU"/>
          </a:p>
        </p:txBody>
      </p:sp>
      <p:sp>
        <p:nvSpPr>
          <p:cNvPr id="4" name="Образ слайда 3"/>
          <p:cNvSpPr>
            <a:spLocks noGrp="1" noRot="1" noChangeAspect="1"/>
          </p:cNvSpPr>
          <p:nvPr>
            <p:ph type="sldImg" idx="2"/>
          </p:nvPr>
        </p:nvSpPr>
        <p:spPr>
          <a:xfrm>
            <a:off x="79375" y="739775"/>
            <a:ext cx="6583363" cy="3703638"/>
          </a:xfrm>
          <a:prstGeom prst="rect">
            <a:avLst/>
          </a:prstGeom>
          <a:noFill/>
          <a:ln w="12700">
            <a:solidFill>
              <a:prstClr val="black"/>
            </a:solidFill>
          </a:ln>
        </p:spPr>
      </p:sp>
      <p:sp>
        <p:nvSpPr>
          <p:cNvPr id="5" name="Заметки 4"/>
          <p:cNvSpPr>
            <a:spLocks noGrp="1"/>
          </p:cNvSpPr>
          <p:nvPr>
            <p:ph type="body" sz="quarter" idx="3"/>
          </p:nvPr>
        </p:nvSpPr>
        <p:spPr>
          <a:xfrm>
            <a:off x="674212" y="4689516"/>
            <a:ext cx="5393690" cy="4442699"/>
          </a:xfrm>
          <a:prstGeom prst="rect">
            <a:avLst/>
          </a:prstGeom>
        </p:spPr>
        <p:txBody>
          <a:bodyPr vert="horz" lIns="91431" tIns="45715" rIns="91431" bIns="45715"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7316"/>
            <a:ext cx="2921582" cy="493634"/>
          </a:xfrm>
          <a:prstGeom prst="rect">
            <a:avLst/>
          </a:prstGeom>
        </p:spPr>
        <p:txBody>
          <a:bodyPr vert="horz" lIns="91431" tIns="45715" rIns="91431" bIns="45715" rtlCol="0" anchor="b"/>
          <a:lstStyle>
            <a:lvl1pPr algn="l">
              <a:defRPr sz="1200"/>
            </a:lvl1pPr>
          </a:lstStyle>
          <a:p>
            <a:endParaRPr lang="ru-RU"/>
          </a:p>
        </p:txBody>
      </p:sp>
      <p:sp>
        <p:nvSpPr>
          <p:cNvPr id="7" name="Номер слайда 6"/>
          <p:cNvSpPr>
            <a:spLocks noGrp="1"/>
          </p:cNvSpPr>
          <p:nvPr>
            <p:ph type="sldNum" sz="quarter" idx="5"/>
          </p:nvPr>
        </p:nvSpPr>
        <p:spPr>
          <a:xfrm>
            <a:off x="3818971" y="9377316"/>
            <a:ext cx="2921582" cy="493634"/>
          </a:xfrm>
          <a:prstGeom prst="rect">
            <a:avLst/>
          </a:prstGeom>
        </p:spPr>
        <p:txBody>
          <a:bodyPr vert="horz" lIns="91431" tIns="45715" rIns="91431" bIns="45715" rtlCol="0" anchor="b"/>
          <a:lstStyle>
            <a:lvl1pPr algn="r">
              <a:defRPr sz="1200"/>
            </a:lvl1pPr>
          </a:lstStyle>
          <a:p>
            <a:fld id="{163B7238-2EE8-4870-8F0E-D7BF8AE49AA2}" type="slidenum">
              <a:rPr lang="ru-RU" smtClean="0"/>
              <a:t>‹#›</a:t>
            </a:fld>
            <a:endParaRPr lang="ru-RU"/>
          </a:p>
        </p:txBody>
      </p:sp>
    </p:spTree>
    <p:extLst>
      <p:ext uri="{BB962C8B-B14F-4D97-AF65-F5344CB8AC3E}">
        <p14:creationId xmlns:p14="http://schemas.microsoft.com/office/powerpoint/2010/main" val="1678205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63B7238-2EE8-4870-8F0E-D7BF8AE49AA2}" type="slidenum">
              <a:rPr lang="ru-RU" smtClean="0"/>
              <a:t>1</a:t>
            </a:fld>
            <a:endParaRPr lang="ru-RU"/>
          </a:p>
        </p:txBody>
      </p:sp>
    </p:spTree>
    <p:extLst>
      <p:ext uri="{BB962C8B-B14F-4D97-AF65-F5344CB8AC3E}">
        <p14:creationId xmlns:p14="http://schemas.microsoft.com/office/powerpoint/2010/main" val="2200587967"/>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title" preserve="1">
  <p:cSld name="Титульный слайд">
    <p:spTree>
      <p:nvGrpSpPr>
        <p:cNvPr id="1" name=""/>
        <p:cNvGrpSpPr/>
        <p:nvPr/>
      </p:nvGrpSpPr>
      <p:grpSpPr>
        <a:xfrm>
          <a:off x="0" y="0"/>
          <a:ext cx="0" cy="0"/>
        </a:xfrm>
      </p:grpSpPr>
      <p:sp>
        <p:nvSpPr>
          <p:cNvPr id="7" name="Прямая соединительная линия 6"/>
          <p:cNvSpPr>
            <a:spLocks noChangeShapeType="1"/>
          </p:cNvSpPr>
          <p:nvPr/>
        </p:nvSpPr>
        <p:spPr bwMode="auto">
          <a:xfrm>
            <a:off x="514350" y="4012428"/>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3640060"/>
            <a:ext cx="8458200" cy="916781"/>
          </a:xfrm>
        </p:spPr>
        <p:txBody>
          <a:bodyPr anchor="t"/>
          <a:lstStyle/>
          <a:p>
            <a:r>
              <a:rPr kumimoji="0" lang="ru-RU"/>
              <a:t>Образец заголовка</a:t>
            </a:r>
            <a:endParaRPr kumimoji="0" lang="en-US"/>
          </a:p>
        </p:txBody>
      </p:sp>
      <p:sp>
        <p:nvSpPr>
          <p:cNvPr id="9" name="Подзаголовок 8"/>
          <p:cNvSpPr>
            <a:spLocks noGrp="1"/>
          </p:cNvSpPr>
          <p:nvPr>
            <p:ph type="subTitle" idx="1"/>
          </p:nvPr>
        </p:nvSpPr>
        <p:spPr>
          <a:xfrm>
            <a:off x="381000" y="2914650"/>
            <a:ext cx="8458200" cy="6858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16" name="Дата 15"/>
          <p:cNvSpPr>
            <a:spLocks noGrp="1"/>
          </p:cNvSpPr>
          <p:nvPr>
            <p:ph type="dt" sz="half" idx="10"/>
          </p:nvPr>
        </p:nvSpPr>
        <p:spPr/>
        <p:txBody>
          <a:bodyPr/>
          <a:lstStyle/>
          <a:p>
            <a:fld id="{84E0BD11-1431-451A-BC83-0E3D3B5F311F}" type="datetimeFigureOut">
              <a:rPr lang="ru-RU" smtClean="0"/>
              <a:t>18.04.2024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4855464"/>
            <a:ext cx="758952" cy="185166"/>
          </a:xfrm>
        </p:spPr>
        <p:txBody>
          <a:bodyPr/>
          <a:lstStyle/>
          <a:p>
            <a:fld id="{1A545C2B-76B3-4F3A-A53C-216B9E10F63F}" type="slidenum">
              <a:rPr lang="ru-RU" smtClean="0"/>
              <a:t>‹#›</a:t>
            </a:fld>
            <a:endParaRPr lang="ru-RU"/>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Заголовок и объект">
    <p:spTree>
      <p:nvGrpSpPr>
        <p:cNvPr id="1" name=""/>
        <p:cNvGrpSpPr/>
        <p:nvPr/>
      </p:nvGrpSpPr>
      <p:grpSpPr>
        <a:xfrm>
          <a:off x="0" y="0"/>
          <a:ext cx="0" cy="0"/>
        </a:xfrm>
      </p:grpSpPr>
      <p:sp>
        <p:nvSpPr>
          <p:cNvPr id="22" name="Заголовок 21"/>
          <p:cNvSpPr>
            <a:spLocks noGrp="1"/>
          </p:cNvSpPr>
          <p:nvPr>
            <p:ph type="title"/>
          </p:nvPr>
        </p:nvSpPr>
        <p:spPr/>
        <p:txBody>
          <a:bodyPr/>
          <a:lstStyle/>
          <a:p>
            <a:r>
              <a:rPr kumimoji="0" lang="ru-RU"/>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5" name="Дата 24"/>
          <p:cNvSpPr>
            <a:spLocks noGrp="1"/>
          </p:cNvSpPr>
          <p:nvPr>
            <p:ph type="dt" sz="half" idx="10"/>
          </p:nvPr>
        </p:nvSpPr>
        <p:spPr/>
        <p:txBody>
          <a:bodyPr/>
          <a:lstStyle/>
          <a:p>
            <a:fld id="{84E0BD11-1431-451A-BC83-0E3D3B5F311F}" type="datetimeFigureOut">
              <a:rPr lang="ru-RU" smtClean="0"/>
              <a:t>18.04.2024</a:t>
            </a:fld>
            <a:endParaRPr lang="ru-RU"/>
          </a:p>
        </p:txBody>
      </p:sp>
      <p:sp>
        <p:nvSpPr>
          <p:cNvPr id="19" name="Нижний колонтитул 18"/>
          <p:cNvSpPr>
            <a:spLocks noGrp="1"/>
          </p:cNvSpPr>
          <p:nvPr>
            <p:ph type="ftr" sz="quarter" idx="11"/>
          </p:nvPr>
        </p:nvSpPr>
        <p:spPr>
          <a:xfrm>
            <a:off x="3581400" y="57150"/>
            <a:ext cx="2895600" cy="216694"/>
          </a:xfrm>
        </p:spPr>
        <p:txBody>
          <a:bodyPr/>
          <a:lstStyle/>
          <a:p>
            <a:endParaRPr lang="ru-RU"/>
          </a:p>
        </p:txBody>
      </p:sp>
      <p:sp>
        <p:nvSpPr>
          <p:cNvPr id="16" name="Номер слайда 15"/>
          <p:cNvSpPr>
            <a:spLocks noGrp="1"/>
          </p:cNvSpPr>
          <p:nvPr>
            <p:ph type="sldNum" sz="quarter" idx="12"/>
          </p:nvPr>
        </p:nvSpPr>
        <p:spPr>
          <a:xfrm>
            <a:off x="8229600" y="4855464"/>
            <a:ext cx="758952" cy="185166"/>
          </a:xfrm>
        </p:spPr>
        <p:txBody>
          <a:bodyPr/>
          <a:lstStyle/>
          <a:p>
            <a:fld id="{1A545C2B-76B3-4F3A-A53C-216B9E10F63F}" type="slidenum">
              <a:rPr lang="ru-RU" smtClean="0"/>
              <a:t>‹#›</a:t>
            </a:fld>
            <a:endParaRPr lang="ru-RU"/>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3">
        <a:schemeClr val="bg2"/>
      </p:bgRef>
    </p:bg>
    <p:spTree>
      <p:nvGrpSpPr>
        <p:cNvPr id="1" name=""/>
        <p:cNvGrpSpPr/>
        <p:nvPr/>
      </p:nvGrpSpPr>
      <p:grpSpPr>
        <a:xfrm>
          <a:off x="0" y="0"/>
          <a:ext cx="0" cy="0"/>
        </a:xfrm>
      </p:grpSpPr>
      <p:sp>
        <p:nvSpPr>
          <p:cNvPr id="7" name="Прямая соединительная линия 6"/>
          <p:cNvSpPr>
            <a:spLocks noChangeShapeType="1"/>
          </p:cNvSpPr>
          <p:nvPr/>
        </p:nvSpPr>
        <p:spPr bwMode="auto">
          <a:xfrm>
            <a:off x="514350" y="788175"/>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165623"/>
            <a:ext cx="8686800" cy="339447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1" name="Дата 10"/>
          <p:cNvSpPr>
            <a:spLocks noGrp="1"/>
          </p:cNvSpPr>
          <p:nvPr>
            <p:ph type="dt" sz="half" idx="2"/>
          </p:nvPr>
        </p:nvSpPr>
        <p:spPr>
          <a:xfrm>
            <a:off x="6477000" y="57150"/>
            <a:ext cx="2514600" cy="216694"/>
          </a:xfrm>
          <a:prstGeom prst="rect">
            <a:avLst/>
          </a:prstGeom>
        </p:spPr>
        <p:txBody>
          <a:bodyPr vert="horz"/>
          <a:lstStyle>
            <a:lvl1pPr algn="l" eaLnBrk="1" latinLnBrk="0" hangingPunct="1">
              <a:defRPr kumimoji="0" sz="1200">
                <a:solidFill>
                  <a:schemeClr val="accent1">
                    <a:shade val="75000"/>
                  </a:schemeClr>
                </a:solidFill>
              </a:defRPr>
            </a:lvl1pPr>
          </a:lstStyle>
          <a:p>
            <a:fld id="{84E0BD11-1431-451A-BC83-0E3D3B5F311F}" type="datetimeFigureOut">
              <a:rPr lang="ru-RU" smtClean="0"/>
              <a:t>18.04.2024</a:t>
            </a:fld>
            <a:endParaRPr lang="ru-RU"/>
          </a:p>
        </p:txBody>
      </p:sp>
      <p:sp>
        <p:nvSpPr>
          <p:cNvPr id="28" name="Нижний колонтитул 27"/>
          <p:cNvSpPr>
            <a:spLocks noGrp="1"/>
          </p:cNvSpPr>
          <p:nvPr>
            <p:ph type="ftr" sz="quarter" idx="3"/>
          </p:nvPr>
        </p:nvSpPr>
        <p:spPr>
          <a:xfrm>
            <a:off x="3124200" y="57150"/>
            <a:ext cx="3352800" cy="216694"/>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4857751"/>
            <a:ext cx="762000" cy="183356"/>
          </a:xfrm>
          <a:prstGeom prst="rect">
            <a:avLst/>
          </a:prstGeom>
        </p:spPr>
        <p:txBody>
          <a:bodyPr vert="horz"/>
          <a:lstStyle>
            <a:lvl1pPr algn="r" eaLnBrk="1" latinLnBrk="0" hangingPunct="1">
              <a:defRPr kumimoji="0" sz="1200">
                <a:solidFill>
                  <a:schemeClr val="accent1">
                    <a:shade val="75000"/>
                  </a:schemeClr>
                </a:solidFill>
              </a:defRPr>
            </a:lvl1pPr>
          </a:lstStyle>
          <a:p>
            <a:fld id="{1A545C2B-76B3-4F3A-A53C-216B9E10F63F}" type="slidenum">
              <a:rPr lang="ru-RU" smtClean="0"/>
              <a:t>‹#›</a:t>
            </a:fld>
            <a:endParaRPr lang="ru-RU"/>
          </a:p>
        </p:txBody>
      </p:sp>
      <p:sp>
        <p:nvSpPr>
          <p:cNvPr id="10" name="Заголовок 9"/>
          <p:cNvSpPr>
            <a:spLocks noGrp="1"/>
          </p:cNvSpPr>
          <p:nvPr>
            <p:ph type="title"/>
          </p:nvPr>
        </p:nvSpPr>
        <p:spPr>
          <a:xfrm>
            <a:off x="304800" y="342900"/>
            <a:ext cx="8686800" cy="628650"/>
          </a:xfrm>
          <a:prstGeom prst="rect">
            <a:avLst/>
          </a:prstGeom>
        </p:spPr>
        <p:txBody>
          <a:bodyPr vert="horz" anchor="ctr">
            <a:normAutofit/>
          </a:bodyPr>
          <a:lstStyle/>
          <a:p>
            <a:r>
              <a:rPr kumimoji="0" lang="ru-RU"/>
              <a:t>Образец заголовка</a:t>
            </a:r>
            <a:endParaRPr kumimoji="0" lang="en-US"/>
          </a:p>
        </p:txBody>
      </p:sp>
      <p:sp>
        <p:nvSpPr>
          <p:cNvPr id="9" name="Прямая соединительная линия 8"/>
          <p:cNvSpPr>
            <a:spLocks noChangeShapeType="1"/>
          </p:cNvSpPr>
          <p:nvPr/>
        </p:nvSpPr>
        <p:spPr bwMode="auto">
          <a:xfrm>
            <a:off x="514350" y="788175"/>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793491"/>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ransition/>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jpeg" /><Relationship Id="rId4" Type="http://schemas.openxmlformats.org/officeDocument/2006/relationships/image" Target="../media/image4.jpeg" /><Relationship Id="rId5" Type="http://schemas.openxmlformats.org/officeDocument/2006/relationships/image" Target="../media/image5.jpeg" /><Relationship Id="rId6" Type="http://schemas.openxmlformats.org/officeDocument/2006/relationships/image" Target="../media/image6.jpeg" /><Relationship Id="rId7" Type="http://schemas.openxmlformats.org/officeDocument/2006/relationships/image" Target="../media/image7.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jpeg" /><Relationship Id="rId3" Type="http://schemas.openxmlformats.org/officeDocument/2006/relationships/image" Target="../media/image2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jpeg" /><Relationship Id="rId3" Type="http://schemas.openxmlformats.org/officeDocument/2006/relationships/image" Target="../media/image2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3.jpeg" /><Relationship Id="rId3" Type="http://schemas.openxmlformats.org/officeDocument/2006/relationships/image" Target="../media/image24.jpeg" /><Relationship Id="rId4" Type="http://schemas.openxmlformats.org/officeDocument/2006/relationships/image" Target="../media/image25.jpeg" /><Relationship Id="rId5" Type="http://schemas.openxmlformats.org/officeDocument/2006/relationships/image" Target="../media/image26.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3.jpeg" /><Relationship Id="rId3" Type="http://schemas.openxmlformats.org/officeDocument/2006/relationships/image" Target="../media/image27.jpeg" /><Relationship Id="rId4" Type="http://schemas.openxmlformats.org/officeDocument/2006/relationships/image" Target="../media/image28.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3.jpeg" /><Relationship Id="rId3" Type="http://schemas.openxmlformats.org/officeDocument/2006/relationships/image" Target="../media/image29.jpeg" /><Relationship Id="rId4" Type="http://schemas.openxmlformats.org/officeDocument/2006/relationships/image" Target="../media/image30.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3.jpeg" /><Relationship Id="rId3" Type="http://schemas.openxmlformats.org/officeDocument/2006/relationships/image" Target="../media/image31.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3.jpeg" /><Relationship Id="rId3" Type="http://schemas.openxmlformats.org/officeDocument/2006/relationships/image" Target="../media/image32.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3.jpeg" /><Relationship Id="rId3" Type="http://schemas.openxmlformats.org/officeDocument/2006/relationships/image" Target="../media/image33.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3.jpeg" /><Relationship Id="rId3" Type="http://schemas.openxmlformats.org/officeDocument/2006/relationships/image" Target="../media/image34.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3.jpeg" /><Relationship Id="rId3" Type="http://schemas.openxmlformats.org/officeDocument/2006/relationships/image" Target="../media/image35.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3.jpeg" /><Relationship Id="rId3" Type="http://schemas.openxmlformats.org/officeDocument/2006/relationships/image" Target="../media/image36.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7.jpeg" /><Relationship Id="rId3" Type="http://schemas.openxmlformats.org/officeDocument/2006/relationships/image" Target="../media/image38.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9.jpeg" /><Relationship Id="rId3" Type="http://schemas.openxmlformats.org/officeDocument/2006/relationships/image" Target="../media/image40.jpeg" /><Relationship Id="rId4" Type="http://schemas.openxmlformats.org/officeDocument/2006/relationships/image" Target="../media/image41.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2.jpeg" /><Relationship Id="rId3" Type="http://schemas.openxmlformats.org/officeDocument/2006/relationships/image" Target="../media/image43.jpeg" /><Relationship Id="rId4" Type="http://schemas.openxmlformats.org/officeDocument/2006/relationships/image" Target="../media/image44.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mailto:economika@slutsk.gov.by"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jpeg" /><Relationship Id="rId3" Type="http://schemas.openxmlformats.org/officeDocument/2006/relationships/image" Target="../media/image9.jpeg" /><Relationship Id="rId4" Type="http://schemas.openxmlformats.org/officeDocument/2006/relationships/image" Target="../media/image10.jpeg" /><Relationship Id="rId5" Type="http://schemas.openxmlformats.org/officeDocument/2006/relationships/image" Target="../media/image11.jpeg" /><Relationship Id="rId6" Type="http://schemas.openxmlformats.org/officeDocument/2006/relationships/image" Target="../media/image12.jpeg" /><Relationship Id="rId7" Type="http://schemas.openxmlformats.org/officeDocument/2006/relationships/image" Target="../media/image13.jpeg" /><Relationship Id="rId8" Type="http://schemas.openxmlformats.org/officeDocument/2006/relationships/image" Target="../media/image14.jpeg" /><Relationship Id="rId9" Type="http://schemas.openxmlformats.org/officeDocument/2006/relationships/image" Target="../media/image15.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jpeg" /><Relationship Id="rId3" Type="http://schemas.openxmlformats.org/officeDocument/2006/relationships/image" Target="../media/image1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jpeg" /><Relationship Id="rId3" Type="http://schemas.openxmlformats.org/officeDocument/2006/relationships/image" Target="../media/image1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jpeg" /><Relationship Id="rId3" Type="http://schemas.openxmlformats.org/officeDocument/2006/relationships/image" Target="../media/image1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539552" y="0"/>
            <a:ext cx="8136904" cy="707886"/>
          </a:xfrm>
          <a:prstGeom prst="rect">
            <a:avLst/>
          </a:prstGeom>
          <a:noFill/>
        </p:spPr>
        <p:txBody>
          <a:bodyPr wrap="square" rtlCol="0">
            <a:spAutoFit/>
          </a:bodyPr>
          <a:lstStyle/>
          <a:p>
            <a:pPr algn="ctr"/>
            <a:r>
              <a:rPr lang="ru-RU" sz="4000" b="1" i="1">
                <a:solidFill>
                  <a:srgbClr val="7030A0"/>
                </a:solidFill>
                <a:latin typeface="Georgia" pitchFamily="18" charset="0"/>
              </a:rPr>
              <a:t>Вниманию инвесторов!</a:t>
            </a:r>
            <a:endParaRPr lang="ru-RU" sz="4000" i="1">
              <a:solidFill>
                <a:srgbClr val="7030A0"/>
              </a:solidFill>
              <a:latin typeface="Georgia" pitchFamily="18" charset="0"/>
            </a:endParaRPr>
          </a:p>
        </p:txBody>
      </p:sp>
      <p:pic>
        <p:nvPicPr>
          <p:cNvPr id="5" name="Рисунок 303"/>
          <p:cNvPicPr>
            <a:picLocks noChangeAspect="1" noChangeArrowheads="1"/>
          </p:cNvPicPr>
          <p:nvPr/>
        </p:nvPicPr>
        <p:blipFill>
          <a:blip r:embed="rId3"/>
          <a:srcRect b="37814"/>
          <a:stretch>
            <a:fillRect/>
          </a:stretch>
        </p:blipFill>
        <p:spPr bwMode="auto">
          <a:xfrm>
            <a:off x="0" y="707886"/>
            <a:ext cx="5076056" cy="2727960"/>
          </a:xfrm>
          <a:prstGeom prst="rect">
            <a:avLst/>
          </a:prstGeom>
          <a:noFill/>
          <a:ln w="38100">
            <a:solidFill>
              <a:srgbClr val="FFCCCC"/>
            </a:solidFill>
          </a:ln>
        </p:spPr>
      </p:pic>
      <p:sp>
        <p:nvSpPr>
          <p:cNvPr id="6" name="TextBox 5"/>
          <p:cNvSpPr txBox="1"/>
          <p:nvPr/>
        </p:nvSpPr>
        <p:spPr>
          <a:xfrm>
            <a:off x="5076056" y="625792"/>
            <a:ext cx="4067944" cy="954107"/>
          </a:xfrm>
          <a:prstGeom prst="rect">
            <a:avLst/>
          </a:prstGeom>
          <a:noFill/>
        </p:spPr>
        <p:txBody>
          <a:bodyPr wrap="square" rtlCol="0">
            <a:spAutoFit/>
          </a:bodyPr>
          <a:lstStyle/>
          <a:p>
            <a:pPr algn="ctr"/>
            <a:r>
              <a:rPr lang="ru-RU" sz="1600" b="1" i="1">
                <a:latin typeface="Georgia" pitchFamily="18" charset="0"/>
              </a:rPr>
              <a:t>СЛУЦКИЙ РАЙОН  </a:t>
            </a:r>
          </a:p>
          <a:p>
            <a:pPr algn="ctr"/>
            <a:r>
              <a:rPr lang="ru-RU" sz="1200" b="1" i="1">
                <a:latin typeface="Georgia" pitchFamily="18" charset="0"/>
              </a:rPr>
              <a:t>ПО ФУНКЦИОНАЛЬНОМУ  ТИПУ ТЕРРИТОРИИ – </a:t>
            </a:r>
          </a:p>
          <a:p>
            <a:pPr algn="ctr"/>
            <a:r>
              <a:rPr lang="ru-RU" sz="1600" b="1" i="1">
                <a:latin typeface="Georgia" pitchFamily="18" charset="0"/>
              </a:rPr>
              <a:t>ИНДУСТРИАЛЬНЫЙ ЦЕНТР</a:t>
            </a:r>
          </a:p>
        </p:txBody>
      </p:sp>
      <p:sp>
        <p:nvSpPr>
          <p:cNvPr id="10" name="TextBox 9"/>
          <p:cNvSpPr txBox="1"/>
          <p:nvPr/>
        </p:nvSpPr>
        <p:spPr>
          <a:xfrm>
            <a:off x="5076055" y="1579899"/>
            <a:ext cx="4067945"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1600">
                <a:latin typeface="Georgia" pitchFamily="18" charset="0"/>
              </a:rPr>
              <a:t>В Слуцком районе проживает  </a:t>
            </a:r>
          </a:p>
          <a:p>
            <a:pPr algn="ctr"/>
            <a:r>
              <a:rPr lang="ru-RU" sz="1600">
                <a:latin typeface="Georgia" pitchFamily="18" charset="0"/>
              </a:rPr>
              <a:t> 85,5 тыс. чел., из них</a:t>
            </a:r>
          </a:p>
          <a:p>
            <a:pPr algn="ctr"/>
            <a:r>
              <a:rPr lang="ru-RU" sz="1600">
                <a:latin typeface="Georgia" pitchFamily="18" charset="0"/>
              </a:rPr>
              <a:t> 60,0 тыс.чел. – городское население</a:t>
            </a:r>
          </a:p>
        </p:txBody>
      </p:sp>
      <p:sp>
        <p:nvSpPr>
          <p:cNvPr id="11" name="TextBox 10"/>
          <p:cNvSpPr txBox="1"/>
          <p:nvPr/>
        </p:nvSpPr>
        <p:spPr>
          <a:xfrm rot="10800000" flipH="1" flipV="1">
            <a:off x="-28795" y="3432937"/>
            <a:ext cx="5076055" cy="307777"/>
          </a:xfrm>
          <a:prstGeom prst="rect">
            <a:avLst/>
          </a:prstGeom>
          <a:ln w="28575">
            <a:solidFill>
              <a:srgbClr val="FFCCCC"/>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1400" b="1">
                <a:solidFill>
                  <a:srgbClr val="3333FF"/>
                </a:solidFill>
                <a:latin typeface="Georgia" pitchFamily="18" charset="0"/>
              </a:rPr>
              <a:t>Площадь Слуцкого района – 1818 км</a:t>
            </a:r>
            <a:r>
              <a:rPr lang="ru-RU" sz="1400" b="1" baseline="30000">
                <a:solidFill>
                  <a:srgbClr val="3333FF"/>
                </a:solidFill>
                <a:latin typeface="Georgia" pitchFamily="18" charset="0"/>
              </a:rPr>
              <a:t>2</a:t>
            </a:r>
            <a:endParaRPr lang="ru-RU" sz="1400" b="1">
              <a:solidFill>
                <a:srgbClr val="3333FF"/>
              </a:solidFill>
              <a:latin typeface="Georgia" pitchFamily="18" charset="0"/>
            </a:endParaRPr>
          </a:p>
        </p:txBody>
      </p:sp>
      <p:pic>
        <p:nvPicPr>
          <p:cNvPr id="8" name="Рисунок 7" descr="Слуцк с высоты"/>
          <p:cNvPicPr/>
          <p:nvPr/>
        </p:nvPicPr>
        <p:blipFill>
          <a:blip r:embed="rId4">
            <a:extLst>
              <a:ext uri="{28A0092B-C50C-407E-A947-70E740481C1C}">
                <a14:useLocalDpi xmlns:a14="http://schemas.microsoft.com/office/drawing/2010/main" val="0"/>
              </a:ext>
            </a:extLst>
          </a:blip>
          <a:stretch>
            <a:fillRect/>
          </a:stretch>
        </p:blipFill>
        <p:spPr bwMode="auto">
          <a:xfrm>
            <a:off x="5138241" y="2703283"/>
            <a:ext cx="3976964" cy="2435572"/>
          </a:xfrm>
          <a:prstGeom prst="rect">
            <a:avLst/>
          </a:prstGeom>
          <a:noFill/>
          <a:ln w="28575">
            <a:solidFill>
              <a:srgbClr val="FFCCCC"/>
            </a:solidFill>
          </a:ln>
        </p:spPr>
      </p:pic>
      <p:sp>
        <p:nvSpPr>
          <p:cNvPr id="3" name="TextBox 2"/>
          <p:cNvSpPr txBox="1"/>
          <p:nvPr/>
        </p:nvSpPr>
        <p:spPr>
          <a:xfrm>
            <a:off x="5076054" y="2410896"/>
            <a:ext cx="4067946" cy="584775"/>
          </a:xfrm>
          <a:prstGeom prst="rect">
            <a:avLst/>
          </a:prstGeom>
          <a:noFill/>
        </p:spPr>
        <p:txBody>
          <a:bodyPr wrap="square" rtlCol="0">
            <a:spAutoFit/>
          </a:bodyPr>
          <a:lstStyle/>
          <a:p>
            <a:r>
              <a:rPr lang="ru-RU" sz="1600" b="1" i="1">
                <a:solidFill>
                  <a:srgbClr val="2003CD"/>
                </a:solidFill>
                <a:latin typeface="Georgia" pitchFamily="18" charset="0"/>
              </a:rPr>
              <a:t>г. СЛУЦК – РАЙОННЫЙ ЦЕНТР</a:t>
            </a:r>
          </a:p>
          <a:p>
            <a:endParaRPr lang="ru-RU" sz="1600"/>
          </a:p>
        </p:txBody>
      </p:sp>
      <p:pic>
        <p:nvPicPr>
          <p:cNvPr id="12" name="Рисунок 11" descr="https://ecoidea.me/sites/default/files/2016/09/8/slutsk5.jpg"/>
          <p:cNvPicPr/>
          <p:nvPr/>
        </p:nvPicPr>
        <p:blipFill>
          <a:blip r:embed="rId5">
            <a:extLst>
              <a:ext uri="{28A0092B-C50C-407E-A947-70E740481C1C}">
                <a14:useLocalDpi xmlns:a14="http://schemas.microsoft.com/office/drawing/2010/main" val="0"/>
              </a:ext>
            </a:extLst>
          </a:blip>
          <a:stretch>
            <a:fillRect/>
          </a:stretch>
        </p:blipFill>
        <p:spPr bwMode="auto">
          <a:xfrm>
            <a:off x="-28795" y="3759443"/>
            <a:ext cx="1895585" cy="1399876"/>
          </a:xfrm>
          <a:prstGeom prst="rect">
            <a:avLst/>
          </a:prstGeom>
          <a:noFill/>
          <a:ln w="28575">
            <a:solidFill>
              <a:srgbClr val="FFCCCC"/>
            </a:solidFill>
          </a:ln>
        </p:spPr>
      </p:pic>
      <p:pic>
        <p:nvPicPr>
          <p:cNvPr id="13" name="Рисунок 12" descr="https://upload.wikimedia.org/wikipedia/commons/thumb/3/33/Slucak231.jpg/290px-Slucak231.jpg"/>
          <p:cNvPicPr/>
          <p:nvPr/>
        </p:nvPicPr>
        <p:blipFill>
          <a:blip r:embed="rId6">
            <a:extLst>
              <a:ext uri="{28A0092B-C50C-407E-A947-70E740481C1C}">
                <a14:useLocalDpi xmlns:a14="http://schemas.microsoft.com/office/drawing/2010/main" val="0"/>
              </a:ext>
            </a:extLst>
          </a:blip>
          <a:stretch>
            <a:fillRect/>
          </a:stretch>
        </p:blipFill>
        <p:spPr bwMode="auto">
          <a:xfrm>
            <a:off x="1897883" y="3743624"/>
            <a:ext cx="1512168" cy="1399875"/>
          </a:xfrm>
          <a:prstGeom prst="rect">
            <a:avLst/>
          </a:prstGeom>
          <a:noFill/>
          <a:ln w="28575">
            <a:solidFill>
              <a:srgbClr val="FFCCCC"/>
            </a:solidFill>
          </a:ln>
        </p:spPr>
      </p:pic>
      <p:pic>
        <p:nvPicPr>
          <p:cNvPr id="14" name="Рисунок 13" descr="https://ecoidea.me/sites/default/files/2016/09/8/slutsk3.jpg"/>
          <p:cNvPicPr/>
          <p:nvPr/>
        </p:nvPicPr>
        <p:blipFill>
          <a:blip r:embed="rId7">
            <a:extLst>
              <a:ext uri="{28A0092B-C50C-407E-A947-70E740481C1C}">
                <a14:useLocalDpi xmlns:a14="http://schemas.microsoft.com/office/drawing/2010/main" val="0"/>
              </a:ext>
            </a:extLst>
          </a:blip>
          <a:stretch>
            <a:fillRect/>
          </a:stretch>
        </p:blipFill>
        <p:spPr bwMode="auto">
          <a:xfrm>
            <a:off x="3472237" y="3740714"/>
            <a:ext cx="1603817" cy="1398141"/>
          </a:xfrm>
          <a:prstGeom prst="rect">
            <a:avLst/>
          </a:prstGeom>
          <a:noFill/>
          <a:ln w="28575">
            <a:solidFill>
              <a:srgbClr val="FFCCCC"/>
            </a:solidFill>
          </a:ln>
        </p:spPr>
      </p:pic>
    </p:spTree>
    <p:extLst>
      <p:ext uri="{BB962C8B-B14F-4D97-AF65-F5344CB8AC3E}">
        <p14:creationId xmlns:p14="http://schemas.microsoft.com/office/powerpoint/2010/main" val="3512070292"/>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5" name="Таблица 4"/>
          <p:cNvGraphicFramePr>
            <a:graphicFrameLocks noGrp="1"/>
          </p:cNvGraphicFramePr>
          <p:nvPr>
            <p:extLst>
              <p:ext uri="{D42A27DB-BD31-4B8C-83A1-F6EECF244321}">
                <p14:modId xmlns:p14="http://schemas.microsoft.com/office/powerpoint/2010/main" val="2360322347"/>
              </p:ext>
            </p:extLst>
          </p:nvPr>
        </p:nvGraphicFramePr>
        <p:xfrm>
          <a:off x="107505" y="699542"/>
          <a:ext cx="8928991" cy="1554480"/>
        </p:xfrm>
        <a:graphic>
          <a:graphicData uri="http://schemas.openxmlformats.org/drawingml/2006/table">
            <a:tbl>
              <a:tblPr firstRow="1" bandRow="1">
                <a:tableStyleId>{5C22544A-7EE6-4342-B048-85BDC9FD1C3A}</a:tableStyleId>
              </a:tblPr>
              <a:tblGrid>
                <a:gridCol w="426907">
                  <a:extLst>
                    <a:ext uri="{9D8B030D-6E8A-4147-A177-3AD203B41FA5}">
                      <a16:colId xmlns:a16="http://schemas.microsoft.com/office/drawing/2014/main" xmlns="" val="20000"/>
                    </a:ext>
                  </a:extLst>
                </a:gridCol>
                <a:gridCol w="2525420">
                  <a:extLst>
                    <a:ext uri="{9D8B030D-6E8A-4147-A177-3AD203B41FA5}">
                      <a16:colId xmlns:a16="http://schemas.microsoft.com/office/drawing/2014/main" xmlns="" val="20001"/>
                    </a:ext>
                  </a:extLst>
                </a:gridCol>
                <a:gridCol w="5976664">
                  <a:extLst>
                    <a:ext uri="{9D8B030D-6E8A-4147-A177-3AD203B41FA5}">
                      <a16:colId xmlns:a16="http://schemas.microsoft.com/office/drawing/2014/main" xmlns="" val="20002"/>
                    </a:ext>
                  </a:extLst>
                </a:gridCol>
              </a:tblGrid>
              <a:tr h="432048">
                <a:tc>
                  <a:txBody>
                    <a:bodyPr vert="horz" wrap="square"/>
                    <a:lstStyle/>
                    <a:p>
                      <a:pPr algn="ctr"/>
                      <a:r>
                        <a:rPr lang="ru-RU" sz="1300">
                          <a:solidFill>
                            <a:srgbClr val="003300"/>
                          </a:solidFill>
                          <a:latin typeface="Times New Roman" pitchFamily="18" charset="0"/>
                          <a:cs typeface="Times New Roman" pitchFamily="18" charset="0"/>
                        </a:rPr>
                        <a:t>№ п/п</a:t>
                      </a:r>
                      <a:endParaRPr lang="ru-RU" sz="1300">
                        <a:solidFill>
                          <a:srgbClr val="003300"/>
                        </a:solidFill>
                        <a:latin typeface="Times New Roman" pitchFamily="18" charset="0"/>
                        <a:cs typeface="Times New Roman" pitchFamily="18" charset="0"/>
                      </a:endParaRPr>
                    </a:p>
                  </a:txBody>
                  <a:tcPr anchor="ctr">
                    <a:blipFill>
                      <a:blip r:embed="rId2"/>
                      <a:tile tx="0" ty="0" sx="100000" sy="100000" flip="none" algn="tl"/>
                    </a:blipFill>
                  </a:tcPr>
                </a:tc>
                <a:tc>
                  <a:txBody>
                    <a:bodyPr vert="horz" wrap="square"/>
                    <a:lstStyle/>
                    <a:p>
                      <a:pPr algn="ctr"/>
                      <a:r>
                        <a:rPr kumimoji="0" lang="ru-RU" sz="1300" b="1" kern="1200">
                          <a:solidFill>
                            <a:srgbClr val="003300"/>
                          </a:solidFill>
                          <a:latin typeface="Times New Roman" pitchFamily="18" charset="0"/>
                          <a:ea typeface="+mn-ea"/>
                          <a:cs typeface="Times New Roman" pitchFamily="18" charset="0"/>
                        </a:rPr>
                        <a:t>Место расположения земельного</a:t>
                      </a:r>
                      <a:r>
                        <a:rPr kumimoji="0" lang="ru-RU" sz="1300" b="1" kern="1200" baseline="0">
                          <a:solidFill>
                            <a:srgbClr val="003300"/>
                          </a:solidFill>
                          <a:latin typeface="Times New Roman" pitchFamily="18" charset="0"/>
                          <a:ea typeface="+mn-ea"/>
                          <a:cs typeface="Times New Roman" pitchFamily="18" charset="0"/>
                        </a:rPr>
                        <a:t> участка</a:t>
                      </a:r>
                      <a:endParaRPr lang="ru-RU" sz="1300">
                        <a:solidFill>
                          <a:srgbClr val="003300"/>
                        </a:solidFill>
                        <a:latin typeface="Times New Roman" pitchFamily="18" charset="0"/>
                        <a:cs typeface="Times New Roman" pitchFamily="18" charset="0"/>
                      </a:endParaRPr>
                    </a:p>
                  </a:txBody>
                  <a:tcPr anchor="ctr">
                    <a:blipFill>
                      <a:blip r:embed="rId2"/>
                      <a:tile tx="0" ty="0" sx="100000" sy="100000" flip="none" algn="tl"/>
                    </a:blipFill>
                  </a:tcPr>
                </a:tc>
                <a:tc>
                  <a:txBody>
                    <a:bodyPr vert="horz" wrap="square"/>
                    <a:lstStyle/>
                    <a:p>
                      <a:pPr algn="ctr"/>
                      <a:r>
                        <a:rPr kumimoji="0" lang="ru-RU" sz="1300" b="1" kern="1200">
                          <a:solidFill>
                            <a:srgbClr val="003300"/>
                          </a:solidFill>
                          <a:latin typeface="Times New Roman" pitchFamily="18" charset="0"/>
                          <a:ea typeface="+mn-ea"/>
                          <a:cs typeface="Times New Roman" pitchFamily="18" charset="0"/>
                        </a:rPr>
                        <a:t>Оснащенность инфраструктурой</a:t>
                      </a:r>
                      <a:endParaRPr lang="ru-RU" sz="1300">
                        <a:solidFill>
                          <a:srgbClr val="003300"/>
                        </a:solidFill>
                        <a:latin typeface="Times New Roman" pitchFamily="18" charset="0"/>
                        <a:cs typeface="Times New Roman" pitchFamily="18" charset="0"/>
                      </a:endParaRPr>
                    </a:p>
                  </a:txBody>
                  <a:tcPr anchor="ctr">
                    <a:blipFill>
                      <a:blip r:embed="rId2"/>
                      <a:tile tx="0" ty="0" sx="100000" sy="100000" flip="none" algn="tl"/>
                    </a:blipFill>
                  </a:tcPr>
                </a:tc>
                <a:extLst>
                  <a:ext uri="{0D108BD9-81ED-4DB2-BD59-A6C34878D82A}">
                    <a16:rowId xmlns:a16="http://schemas.microsoft.com/office/drawing/2014/main" xmlns="" val="10000"/>
                  </a:ext>
                </a:extLst>
              </a:tr>
              <a:tr h="646072">
                <a:tc>
                  <a:txBody>
                    <a:bodyPr vert="horz" wrap="square"/>
                    <a:lstStyle/>
                    <a:p>
                      <a:pPr algn="ctr"/>
                      <a:r>
                        <a:rPr lang="ru-RU" sz="3200" b="1">
                          <a:solidFill>
                            <a:srgbClr val="3333FF"/>
                          </a:solidFill>
                          <a:latin typeface="Times New Roman" pitchFamily="18" charset="0"/>
                          <a:cs typeface="Times New Roman" pitchFamily="18" charset="0"/>
                        </a:rPr>
                        <a:t>5</a:t>
                      </a:r>
                    </a:p>
                  </a:txBody>
                  <a:tcPr anchor="ctr"/>
                </a:tc>
                <a:tc>
                  <a:txBody>
                    <a:bodyPr vert="horz" wrap="square"/>
                    <a:lstStyle/>
                    <a:p>
                      <a:pPr marL="0" marR="0" indent="0" algn="just" defTabSz="914400" rtl="0" eaLnBrk="1" fontAlgn="auto" latinLnBrk="0" hangingPunct="1">
                        <a:lnSpc>
                          <a:spcPct val="100000"/>
                        </a:lnSpc>
                        <a:spcBef>
                          <a:spcPct val="0"/>
                        </a:spcBef>
                        <a:spcAft>
                          <a:spcPct val="0"/>
                        </a:spcAft>
                        <a:buClrTx/>
                        <a:buSzTx/>
                        <a:buFontTx/>
                        <a:buNone/>
                        <a:defRPr/>
                      </a:pPr>
                      <a:r>
                        <a:rPr lang="ru-RU" sz="1400" err="1">
                          <a:latin typeface="Times New Roman" pitchFamily="18" charset="0"/>
                          <a:ea typeface="Calibri"/>
                          <a:cs typeface="Times New Roman" pitchFamily="18" charset="0"/>
                        </a:rPr>
                        <a:t>г.Слуцк, ул. Максима Богдановича, У-80 (территория бывшего военного городка № 13), </a:t>
                      </a:r>
                      <a:r>
                        <a:rPr lang="ru-RU" sz="1400" spc="-30">
                          <a:latin typeface="Times New Roman" pitchFamily="18" charset="0"/>
                          <a:ea typeface="Calibri"/>
                          <a:cs typeface="Times New Roman" pitchFamily="18" charset="0"/>
                        </a:rPr>
                        <a:t>площадь участка 1,9 га (для организации производства)</a:t>
                      </a:r>
                      <a:endParaRPr lang="ru-RU" sz="1100">
                        <a:latin typeface="Times New Roman" pitchFamily="18" charset="0"/>
                        <a:ea typeface="Calibri"/>
                        <a:cs typeface="Times New Roman" pitchFamily="18" charset="0"/>
                      </a:endParaRPr>
                    </a:p>
                  </a:txBody>
                  <a:tcPr marL="68580" marR="68580" marT="0" marB="0"/>
                </a:tc>
                <a:tc>
                  <a:txBody>
                    <a:bodyPr vert="horz" wrap="square"/>
                    <a:lstStyle/>
                    <a:p>
                      <a:pPr algn="just">
                        <a:lnSpc>
                          <a:spcPct val="100000"/>
                        </a:lnSpc>
                        <a:spcAft>
                          <a:spcPct val="0"/>
                        </a:spcAft>
                      </a:pPr>
                      <a:r>
                        <a:rPr lang="ru-RU" sz="1300">
                          <a:latin typeface="Times New Roman" pitchFamily="18" charset="0"/>
                          <a:ea typeface="Calibri"/>
                          <a:cs typeface="Times New Roman" pitchFamily="18" charset="0"/>
                        </a:rPr>
                        <a:t>автодорога Р-43 в 3,5 км, М-1 в 85 км,  железнодорожные пути в 10 м, ЛЭП 10 кВт, водопровод, газоснабжение имеется возможность подключения к инженерным сетям</a:t>
                      </a:r>
                    </a:p>
                  </a:txBody>
                  <a:tcPr marL="68580" marR="68580" marT="0" marB="0"/>
                </a:tc>
                <a:extLst>
                  <a:ext uri="{0D108BD9-81ED-4DB2-BD59-A6C34878D82A}">
                    <a16:rowId xmlns:a16="http://schemas.microsoft.com/office/drawing/2014/main" xmlns="" val="10001"/>
                  </a:ext>
                </a:extLst>
              </a:tr>
            </a:tbl>
          </a:graphicData>
        </a:graphic>
      </p:graphicFrame>
      <p:sp>
        <p:nvSpPr>
          <p:cNvPr id="6" name="TextBox 5"/>
          <p:cNvSpPr txBox="1"/>
          <p:nvPr/>
        </p:nvSpPr>
        <p:spPr>
          <a:xfrm>
            <a:off x="395536" y="0"/>
            <a:ext cx="8424936" cy="923330"/>
          </a:xfrm>
          <a:prstGeom prst="rect">
            <a:avLst/>
          </a:prstGeom>
          <a:noFill/>
        </p:spPr>
        <p:txBody>
          <a:bodyPr wrap="square" rtlCol="0">
            <a:spAutoFit/>
          </a:bodyPr>
          <a:lstStyle/>
          <a:p>
            <a:pPr algn="ctr"/>
            <a:r>
              <a:rPr lang="ru-RU" b="1">
                <a:solidFill>
                  <a:srgbClr val="0000FF"/>
                </a:solidFill>
                <a:latin typeface="Georgia" pitchFamily="18" charset="0"/>
              </a:rPr>
              <a:t>Инвестиционные предложения (земельные участки) </a:t>
            </a:r>
          </a:p>
          <a:p>
            <a:pPr algn="ctr"/>
            <a:r>
              <a:rPr lang="ru-RU" b="1">
                <a:solidFill>
                  <a:srgbClr val="0000FF"/>
                </a:solidFill>
                <a:latin typeface="Georgia" pitchFamily="18" charset="0"/>
              </a:rPr>
              <a:t>по Слуцкому району Минской области</a:t>
            </a:r>
          </a:p>
          <a:p>
            <a:endParaRPr lang="ru-RU"/>
          </a:p>
        </p:txBody>
      </p:sp>
      <p:pic>
        <p:nvPicPr>
          <p:cNvPr id="4" name="Рисунок 3"/>
          <p:cNvPicPr/>
          <p:nvPr/>
        </p:nvPicPr>
        <p:blipFill>
          <a:blip r:embed="rId3"/>
          <a:srcRect l="24777" t="15984" r="1853" b="10688"/>
          <a:stretch>
            <a:fillRect/>
          </a:stretch>
        </p:blipFill>
        <p:spPr bwMode="auto">
          <a:xfrm>
            <a:off x="107504" y="2355725"/>
            <a:ext cx="8928992" cy="2664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43384196"/>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5" name="Таблица 4"/>
          <p:cNvGraphicFramePr>
            <a:graphicFrameLocks noGrp="1"/>
          </p:cNvGraphicFramePr>
          <p:nvPr>
            <p:extLst>
              <p:ext uri="{D42A27DB-BD31-4B8C-83A1-F6EECF244321}">
                <p14:modId xmlns:p14="http://schemas.microsoft.com/office/powerpoint/2010/main" val="4251548527"/>
              </p:ext>
            </p:extLst>
          </p:nvPr>
        </p:nvGraphicFramePr>
        <p:xfrm>
          <a:off x="107505" y="699542"/>
          <a:ext cx="8928991" cy="1133752"/>
        </p:xfrm>
        <a:graphic>
          <a:graphicData uri="http://schemas.openxmlformats.org/drawingml/2006/table">
            <a:tbl>
              <a:tblPr firstRow="1" bandRow="1">
                <a:tableStyleId>{5C22544A-7EE6-4342-B048-85BDC9FD1C3A}</a:tableStyleId>
              </a:tblPr>
              <a:tblGrid>
                <a:gridCol w="426907">
                  <a:extLst>
                    <a:ext uri="{9D8B030D-6E8A-4147-A177-3AD203B41FA5}">
                      <a16:colId xmlns:a16="http://schemas.microsoft.com/office/drawing/2014/main" xmlns="" val="20000"/>
                    </a:ext>
                  </a:extLst>
                </a:gridCol>
                <a:gridCol w="2525420">
                  <a:extLst>
                    <a:ext uri="{9D8B030D-6E8A-4147-A177-3AD203B41FA5}">
                      <a16:colId xmlns:a16="http://schemas.microsoft.com/office/drawing/2014/main" xmlns="" val="20001"/>
                    </a:ext>
                  </a:extLst>
                </a:gridCol>
                <a:gridCol w="5976664">
                  <a:extLst>
                    <a:ext uri="{9D8B030D-6E8A-4147-A177-3AD203B41FA5}">
                      <a16:colId xmlns:a16="http://schemas.microsoft.com/office/drawing/2014/main" xmlns="" val="20002"/>
                    </a:ext>
                  </a:extLst>
                </a:gridCol>
              </a:tblGrid>
              <a:tr h="432048">
                <a:tc>
                  <a:txBody>
                    <a:bodyPr vert="horz" wrap="square"/>
                    <a:lstStyle/>
                    <a:p>
                      <a:pPr algn="ctr"/>
                      <a:r>
                        <a:rPr lang="ru-RU" sz="1300">
                          <a:solidFill>
                            <a:srgbClr val="003300"/>
                          </a:solidFill>
                          <a:latin typeface="Times New Roman" pitchFamily="18" charset="0"/>
                          <a:cs typeface="Times New Roman" pitchFamily="18" charset="0"/>
                        </a:rPr>
                        <a:t>№ п/п</a:t>
                      </a:r>
                      <a:endParaRPr lang="ru-RU" sz="1300">
                        <a:solidFill>
                          <a:srgbClr val="003300"/>
                        </a:solidFill>
                        <a:latin typeface="Times New Roman" pitchFamily="18" charset="0"/>
                        <a:cs typeface="Times New Roman" pitchFamily="18" charset="0"/>
                      </a:endParaRPr>
                    </a:p>
                  </a:txBody>
                  <a:tcPr anchor="ctr">
                    <a:blipFill>
                      <a:blip r:embed="rId2"/>
                      <a:tile tx="0" ty="0" sx="100000" sy="100000" flip="none" algn="tl"/>
                    </a:blipFill>
                  </a:tcPr>
                </a:tc>
                <a:tc>
                  <a:txBody>
                    <a:bodyPr vert="horz" wrap="square"/>
                    <a:lstStyle/>
                    <a:p>
                      <a:pPr algn="ctr"/>
                      <a:r>
                        <a:rPr kumimoji="0" lang="ru-RU" sz="1300" b="1" kern="1200">
                          <a:solidFill>
                            <a:srgbClr val="003300"/>
                          </a:solidFill>
                          <a:latin typeface="Times New Roman" pitchFamily="18" charset="0"/>
                          <a:ea typeface="+mn-ea"/>
                          <a:cs typeface="Times New Roman" pitchFamily="18" charset="0"/>
                        </a:rPr>
                        <a:t>Место расположения земельного</a:t>
                      </a:r>
                      <a:r>
                        <a:rPr kumimoji="0" lang="ru-RU" sz="1300" b="1" kern="1200" baseline="0">
                          <a:solidFill>
                            <a:srgbClr val="003300"/>
                          </a:solidFill>
                          <a:latin typeface="Times New Roman" pitchFamily="18" charset="0"/>
                          <a:ea typeface="+mn-ea"/>
                          <a:cs typeface="Times New Roman" pitchFamily="18" charset="0"/>
                        </a:rPr>
                        <a:t> участка</a:t>
                      </a:r>
                      <a:endParaRPr lang="ru-RU" sz="1300">
                        <a:solidFill>
                          <a:srgbClr val="003300"/>
                        </a:solidFill>
                        <a:latin typeface="Times New Roman" pitchFamily="18" charset="0"/>
                        <a:cs typeface="Times New Roman" pitchFamily="18" charset="0"/>
                      </a:endParaRPr>
                    </a:p>
                  </a:txBody>
                  <a:tcPr anchor="ctr">
                    <a:blipFill>
                      <a:blip r:embed="rId2"/>
                      <a:tile tx="0" ty="0" sx="100000" sy="100000" flip="none" algn="tl"/>
                    </a:blipFill>
                  </a:tcPr>
                </a:tc>
                <a:tc>
                  <a:txBody>
                    <a:bodyPr vert="horz" wrap="square"/>
                    <a:lstStyle/>
                    <a:p>
                      <a:pPr algn="ctr"/>
                      <a:r>
                        <a:rPr kumimoji="0" lang="ru-RU" sz="1300" b="1" kern="1200">
                          <a:solidFill>
                            <a:srgbClr val="003300"/>
                          </a:solidFill>
                          <a:latin typeface="Times New Roman" pitchFamily="18" charset="0"/>
                          <a:ea typeface="+mn-ea"/>
                          <a:cs typeface="Times New Roman" pitchFamily="18" charset="0"/>
                        </a:rPr>
                        <a:t>Оснащенность инфраструктурой</a:t>
                      </a:r>
                      <a:endParaRPr lang="ru-RU" sz="1300">
                        <a:solidFill>
                          <a:srgbClr val="003300"/>
                        </a:solidFill>
                        <a:latin typeface="Times New Roman" pitchFamily="18" charset="0"/>
                        <a:cs typeface="Times New Roman" pitchFamily="18" charset="0"/>
                      </a:endParaRPr>
                    </a:p>
                  </a:txBody>
                  <a:tcPr anchor="ctr">
                    <a:blipFill>
                      <a:blip r:embed="rId2"/>
                      <a:tile tx="0" ty="0" sx="100000" sy="100000" flip="none" algn="tl"/>
                    </a:blipFill>
                  </a:tcPr>
                </a:tc>
                <a:extLst>
                  <a:ext uri="{0D108BD9-81ED-4DB2-BD59-A6C34878D82A}">
                    <a16:rowId xmlns:a16="http://schemas.microsoft.com/office/drawing/2014/main" xmlns="" val="10000"/>
                  </a:ext>
                </a:extLst>
              </a:tr>
              <a:tr h="646072">
                <a:tc>
                  <a:txBody>
                    <a:bodyPr vert="horz" wrap="square"/>
                    <a:lstStyle/>
                    <a:p>
                      <a:pPr algn="ctr"/>
                      <a:r>
                        <a:rPr lang="ru-RU" sz="3200" b="1">
                          <a:solidFill>
                            <a:srgbClr val="3333FF"/>
                          </a:solidFill>
                          <a:latin typeface="Times New Roman" pitchFamily="18" charset="0"/>
                          <a:cs typeface="Times New Roman" pitchFamily="18" charset="0"/>
                        </a:rPr>
                        <a:t>6</a:t>
                      </a:r>
                    </a:p>
                  </a:txBody>
                  <a:tcPr anchor="ctr"/>
                </a:tc>
                <a:tc>
                  <a:txBody>
                    <a:bodyPr vert="horz" wrap="square"/>
                    <a:lstStyle/>
                    <a:p>
                      <a:pPr marL="0" marR="0" indent="0" algn="just" defTabSz="914400" rtl="0" eaLnBrk="1" fontAlgn="auto" latinLnBrk="0" hangingPunct="1">
                        <a:lnSpc>
                          <a:spcPct val="100000"/>
                        </a:lnSpc>
                        <a:spcBef>
                          <a:spcPct val="0"/>
                        </a:spcBef>
                        <a:spcAft>
                          <a:spcPct val="0"/>
                        </a:spcAft>
                        <a:buClrTx/>
                        <a:buSzTx/>
                        <a:buFontTx/>
                        <a:buNone/>
                        <a:defRPr/>
                      </a:pPr>
                      <a:r>
                        <a:rPr lang="ru-RU" sz="1400">
                          <a:latin typeface="Times New Roman" pitchFamily="18" charset="0"/>
                          <a:ea typeface="Calibri"/>
                          <a:cs typeface="Times New Roman" pitchFamily="18" charset="0"/>
                        </a:rPr>
                        <a:t>г. Слуцк, ул. Гагарина, </a:t>
                      </a:r>
                      <a:r>
                        <a:rPr lang="ru-RU" sz="1400" spc="-30">
                          <a:latin typeface="Times New Roman" pitchFamily="18" charset="0"/>
                          <a:ea typeface="Calibri"/>
                          <a:cs typeface="Times New Roman" pitchFamily="18" charset="0"/>
                        </a:rPr>
                        <a:t>площадь участка 3,7 га (для организации производства)</a:t>
                      </a:r>
                      <a:endParaRPr lang="ru-RU" sz="1100">
                        <a:latin typeface="Times New Roman" pitchFamily="18" charset="0"/>
                        <a:ea typeface="Calibri"/>
                        <a:cs typeface="Times New Roman" pitchFamily="18" charset="0"/>
                      </a:endParaRPr>
                    </a:p>
                  </a:txBody>
                  <a:tcPr marL="68580" marR="68580" marT="0" marB="0"/>
                </a:tc>
                <a:tc>
                  <a:txBody>
                    <a:bodyPr vert="horz" wrap="square"/>
                    <a:lstStyle/>
                    <a:p>
                      <a:pPr algn="just">
                        <a:lnSpc>
                          <a:spcPct val="100000"/>
                        </a:lnSpc>
                        <a:spcAft>
                          <a:spcPct val="0"/>
                        </a:spcAft>
                      </a:pPr>
                      <a:r>
                        <a:rPr lang="ru-RU" sz="1300">
                          <a:latin typeface="Times New Roman" pitchFamily="18" charset="0"/>
                          <a:ea typeface="Calibri"/>
                          <a:cs typeface="Times New Roman" pitchFamily="18" charset="0"/>
                        </a:rPr>
                        <a:t>автодорога Р-43 в 700 м, железнодорожные пути в 6 км, ЛЭП 10 кВт в 200 м, теплоснабжение в 250 м, водопровод в 200 м, газопровод в 320 м</a:t>
                      </a:r>
                    </a:p>
                  </a:txBody>
                  <a:tcPr marL="68580" marR="68580" marT="0" marB="0"/>
                </a:tc>
                <a:extLst>
                  <a:ext uri="{0D108BD9-81ED-4DB2-BD59-A6C34878D82A}">
                    <a16:rowId xmlns:a16="http://schemas.microsoft.com/office/drawing/2014/main" xmlns="" val="10001"/>
                  </a:ext>
                </a:extLst>
              </a:tr>
            </a:tbl>
          </a:graphicData>
        </a:graphic>
      </p:graphicFrame>
      <p:sp>
        <p:nvSpPr>
          <p:cNvPr id="6" name="TextBox 5"/>
          <p:cNvSpPr txBox="1"/>
          <p:nvPr/>
        </p:nvSpPr>
        <p:spPr>
          <a:xfrm>
            <a:off x="395536" y="0"/>
            <a:ext cx="8424936" cy="923330"/>
          </a:xfrm>
          <a:prstGeom prst="rect">
            <a:avLst/>
          </a:prstGeom>
          <a:noFill/>
        </p:spPr>
        <p:txBody>
          <a:bodyPr wrap="square" rtlCol="0">
            <a:spAutoFit/>
          </a:bodyPr>
          <a:lstStyle/>
          <a:p>
            <a:pPr algn="ctr"/>
            <a:r>
              <a:rPr lang="ru-RU" b="1">
                <a:solidFill>
                  <a:srgbClr val="0000FF"/>
                </a:solidFill>
                <a:latin typeface="Georgia" pitchFamily="18" charset="0"/>
              </a:rPr>
              <a:t>Инвестиционные предложения (земельные участки) </a:t>
            </a:r>
          </a:p>
          <a:p>
            <a:pPr algn="ctr"/>
            <a:r>
              <a:rPr lang="ru-RU" b="1">
                <a:solidFill>
                  <a:srgbClr val="0000FF"/>
                </a:solidFill>
                <a:latin typeface="Georgia" pitchFamily="18" charset="0"/>
              </a:rPr>
              <a:t>по Слуцкому району Минской области</a:t>
            </a:r>
          </a:p>
          <a:p>
            <a:endParaRPr lang="ru-RU"/>
          </a:p>
        </p:txBody>
      </p:sp>
      <p:pic>
        <p:nvPicPr>
          <p:cNvPr id="4" name="Рисунок 3"/>
          <p:cNvPicPr/>
          <p:nvPr/>
        </p:nvPicPr>
        <p:blipFill>
          <a:blip r:embed="rId3"/>
          <a:srcRect l="6500" t="17511" r="5920" b="9468"/>
          <a:stretch>
            <a:fillRect/>
          </a:stretch>
        </p:blipFill>
        <p:spPr bwMode="auto">
          <a:xfrm>
            <a:off x="179512" y="2067694"/>
            <a:ext cx="8856984" cy="29523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6334216"/>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0" y="0"/>
            <a:ext cx="9144000" cy="646331"/>
          </a:xfrm>
          <a:prstGeom prst="rect">
            <a:avLst/>
          </a:prstGeom>
          <a:noFill/>
        </p:spPr>
        <p:txBody>
          <a:bodyPr wrap="square" rtlCol="0">
            <a:spAutoFit/>
          </a:bodyPr>
          <a:lstStyle/>
          <a:p>
            <a:pPr algn="ctr"/>
            <a:r>
              <a:rPr lang="ru-RU" b="1" i="1">
                <a:solidFill>
                  <a:srgbClr val="008000"/>
                </a:solidFill>
                <a:latin typeface="Georgia" pitchFamily="18" charset="0"/>
              </a:rPr>
              <a:t>Индустриальные площадки, оснащенные инфраструктурой с размещением  объектов недвижимости по Слуцкому району </a:t>
            </a:r>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2871613102"/>
              </p:ext>
            </p:extLst>
          </p:nvPr>
        </p:nvGraphicFramePr>
        <p:xfrm>
          <a:off x="133150" y="699542"/>
          <a:ext cx="8877700" cy="1426840"/>
        </p:xfrm>
        <a:graphic>
          <a:graphicData uri="http://schemas.openxmlformats.org/drawingml/2006/table">
            <a:tbl>
              <a:tblPr firstRow="1" bandRow="1">
                <a:tableStyleId>{5C22544A-7EE6-4342-B048-85BDC9FD1C3A}</a:tableStyleId>
              </a:tblPr>
              <a:tblGrid>
                <a:gridCol w="4006802">
                  <a:extLst>
                    <a:ext uri="{9D8B030D-6E8A-4147-A177-3AD203B41FA5}">
                      <a16:colId xmlns:a16="http://schemas.microsoft.com/office/drawing/2014/main" xmlns="" val="20000"/>
                    </a:ext>
                  </a:extLst>
                </a:gridCol>
                <a:gridCol w="4870898">
                  <a:extLst>
                    <a:ext uri="{9D8B030D-6E8A-4147-A177-3AD203B41FA5}">
                      <a16:colId xmlns:a16="http://schemas.microsoft.com/office/drawing/2014/main" xmlns="" val="20001"/>
                    </a:ext>
                  </a:extLst>
                </a:gridCol>
              </a:tblGrid>
              <a:tr h="360040">
                <a:tc>
                  <a:txBody>
                    <a:bodyPr vert="horz" wrap="square"/>
                    <a:lstStyle/>
                    <a:p>
                      <a:pPr algn="ctr"/>
                      <a:r>
                        <a:rPr kumimoji="0" lang="ru-RU" sz="1300" b="1" kern="1200">
                          <a:solidFill>
                            <a:srgbClr val="003300"/>
                          </a:solidFill>
                          <a:latin typeface="Times New Roman" pitchFamily="18" charset="0"/>
                          <a:ea typeface="+mn-ea"/>
                          <a:cs typeface="Times New Roman" pitchFamily="18" charset="0"/>
                        </a:rPr>
                        <a:t>Место расположения индустриальной площадки</a:t>
                      </a:r>
                      <a:endParaRPr lang="ru-RU" sz="1300">
                        <a:solidFill>
                          <a:srgbClr val="003300"/>
                        </a:solidFill>
                        <a:latin typeface="Times New Roman" pitchFamily="18" charset="0"/>
                        <a:cs typeface="Times New Roman" pitchFamily="18" charset="0"/>
                      </a:endParaRPr>
                    </a:p>
                  </a:txBody>
                  <a:tcPr anchor="ctr">
                    <a:blipFill>
                      <a:blip r:embed="rId2"/>
                      <a:tile tx="0" ty="0" sx="100000" sy="100000" flip="none" algn="tl"/>
                    </a:blipFill>
                  </a:tcPr>
                </a:tc>
                <a:tc>
                  <a:txBody>
                    <a:bodyPr vert="horz" wrap="square"/>
                    <a:lstStyle/>
                    <a:p>
                      <a:pPr algn="ctr"/>
                      <a:r>
                        <a:rPr kumimoji="0" lang="ru-RU" sz="1300" b="1" kern="1200">
                          <a:solidFill>
                            <a:srgbClr val="003300"/>
                          </a:solidFill>
                          <a:latin typeface="Times New Roman" pitchFamily="18" charset="0"/>
                          <a:ea typeface="+mn-ea"/>
                          <a:cs typeface="Times New Roman" pitchFamily="18" charset="0"/>
                        </a:rPr>
                        <a:t>Оснащенность инфраструктурой</a:t>
                      </a:r>
                      <a:endParaRPr lang="ru-RU" sz="1300">
                        <a:solidFill>
                          <a:srgbClr val="003300"/>
                        </a:solidFill>
                        <a:latin typeface="Times New Roman" pitchFamily="18" charset="0"/>
                        <a:cs typeface="Times New Roman" pitchFamily="18" charset="0"/>
                      </a:endParaRPr>
                    </a:p>
                  </a:txBody>
                  <a:tcPr anchor="ctr">
                    <a:blipFill>
                      <a:blip r:embed="rId2"/>
                      <a:tile tx="0" ty="0" sx="100000" sy="100000" flip="none" algn="tl"/>
                    </a:blipFill>
                  </a:tcPr>
                </a:tc>
                <a:extLst>
                  <a:ext uri="{0D108BD9-81ED-4DB2-BD59-A6C34878D82A}">
                    <a16:rowId xmlns:a16="http://schemas.microsoft.com/office/drawing/2014/main" xmlns="" val="10000"/>
                  </a:ext>
                </a:extLst>
              </a:tr>
              <a:tr h="646072">
                <a:tc>
                  <a:txBody>
                    <a:bodyPr vert="horz" wrap="square"/>
                    <a:lstStyle/>
                    <a:p>
                      <a:pPr algn="just">
                        <a:lnSpc>
                          <a:spcPct val="100000"/>
                        </a:lnSpc>
                        <a:spcAft>
                          <a:spcPct val="0"/>
                        </a:spcAft>
                      </a:pPr>
                      <a:r>
                        <a:rPr lang="ru-RU" sz="1400">
                          <a:latin typeface="Times New Roman" pitchFamily="18" charset="0"/>
                          <a:ea typeface="Calibri"/>
                          <a:cs typeface="Times New Roman" pitchFamily="18" charset="0"/>
                        </a:rPr>
                        <a:t>Минская область, </a:t>
                      </a:r>
                      <a:r>
                        <a:rPr kumimoji="0" lang="ru-RU" sz="1400" kern="1200">
                          <a:solidFill>
                            <a:schemeClr val="dk1"/>
                          </a:solidFill>
                          <a:latin typeface="Times New Roman" pitchFamily="18" charset="0"/>
                          <a:ea typeface="+mn-ea"/>
                          <a:cs typeface="Times New Roman" pitchFamily="18" charset="0"/>
                        </a:rPr>
                        <a:t>г. Слуцк, ул.14-ти Партизан,101, </a:t>
                      </a:r>
                    </a:p>
                    <a:p>
                      <a:pPr algn="just">
                        <a:lnSpc>
                          <a:spcPct val="100000"/>
                        </a:lnSpc>
                        <a:spcAft>
                          <a:spcPct val="0"/>
                        </a:spcAft>
                      </a:pPr>
                      <a:r>
                        <a:rPr kumimoji="0" lang="ru-RU" sz="1400" b="1" kern="1200">
                          <a:solidFill>
                            <a:schemeClr val="dk1"/>
                          </a:solidFill>
                          <a:latin typeface="Times New Roman" pitchFamily="18" charset="0"/>
                          <a:ea typeface="+mn-ea"/>
                          <a:cs typeface="Times New Roman" pitchFamily="18" charset="0"/>
                        </a:rPr>
                        <a:t>ОАО «Слуцк-Модуль», </a:t>
                      </a:r>
                    </a:p>
                    <a:p>
                      <a:pPr algn="just">
                        <a:lnSpc>
                          <a:spcPct val="100000"/>
                        </a:lnSpc>
                        <a:spcAft>
                          <a:spcPct val="0"/>
                        </a:spcAft>
                      </a:pPr>
                      <a:r>
                        <a:rPr kumimoji="0" lang="ru-RU" sz="1400" kern="1200">
                          <a:solidFill>
                            <a:schemeClr val="dk1"/>
                          </a:solidFill>
                          <a:latin typeface="Times New Roman" pitchFamily="18" charset="0"/>
                          <a:ea typeface="+mn-ea"/>
                          <a:cs typeface="Times New Roman" pitchFamily="18" charset="0"/>
                        </a:rPr>
                        <a:t>площадь участка 8,4 га </a:t>
                      </a:r>
                    </a:p>
                    <a:p>
                      <a:pPr algn="just">
                        <a:lnSpc>
                          <a:spcPct val="100000"/>
                        </a:lnSpc>
                        <a:spcAft>
                          <a:spcPct val="0"/>
                        </a:spcAft>
                      </a:pPr>
                      <a:r>
                        <a:rPr kumimoji="0" lang="ru-RU" sz="1400" kern="1200">
                          <a:solidFill>
                            <a:schemeClr val="dk1"/>
                          </a:solidFill>
                          <a:latin typeface="Times New Roman" pitchFamily="18" charset="0"/>
                          <a:ea typeface="+mn-ea"/>
                          <a:cs typeface="Times New Roman" pitchFamily="18" charset="0"/>
                        </a:rPr>
                        <a:t>(для организации  производства)</a:t>
                      </a:r>
                      <a:endParaRPr lang="ru-RU" sz="1400">
                        <a:latin typeface="Times New Roman" pitchFamily="18" charset="0"/>
                        <a:ea typeface="Calibri"/>
                        <a:cs typeface="Times New Roman" pitchFamily="18" charset="0"/>
                      </a:endParaRPr>
                    </a:p>
                  </a:txBody>
                  <a:tcPr marL="68580" marR="68580" marT="0" marB="0"/>
                </a:tc>
                <a:tc>
                  <a:txBody>
                    <a:bodyPr vert="horz" wrap="square"/>
                    <a:lstStyle/>
                    <a:p>
                      <a:pPr algn="just"/>
                      <a:r>
                        <a:rPr kumimoji="0" lang="ru-RU" sz="1400" kern="1200">
                          <a:solidFill>
                            <a:schemeClr val="dk1"/>
                          </a:solidFill>
                          <a:latin typeface="Times New Roman" pitchFamily="18" charset="0"/>
                          <a:ea typeface="+mn-ea"/>
                          <a:cs typeface="Times New Roman" pitchFamily="18" charset="0"/>
                        </a:rPr>
                        <a:t>На земельном участке находятся 20 зданий и сооружений общей площадью 51,4 тыс. кв.м. На территории имеются  инженерные коммуникации, объекты находятся</a:t>
                      </a:r>
                      <a:r>
                        <a:rPr kumimoji="0" lang="ru-RU" sz="1400" kern="1200" baseline="0">
                          <a:solidFill>
                            <a:schemeClr val="dk1"/>
                          </a:solidFill>
                          <a:latin typeface="Times New Roman" pitchFamily="18" charset="0"/>
                          <a:ea typeface="+mn-ea"/>
                          <a:cs typeface="Times New Roman" pitchFamily="18" charset="0"/>
                        </a:rPr>
                        <a:t> </a:t>
                      </a:r>
                      <a:r>
                        <a:rPr lang="ru-RU" sz="1400" b="0" i="0">
                          <a:solidFill>
                            <a:schemeClr val="tx1"/>
                          </a:solidFill>
                          <a:latin typeface="Times New Roman" pitchFamily="18" charset="0"/>
                          <a:cs typeface="Times New Roman" pitchFamily="18" charset="0"/>
                        </a:rPr>
                        <a:t>на въезде в город вблизи объездной автодороги</a:t>
                      </a:r>
                      <a:r>
                        <a:rPr kumimoji="0" lang="ru-RU" sz="1400" kern="1200">
                          <a:solidFill>
                            <a:schemeClr val="dk1"/>
                          </a:solidFill>
                          <a:latin typeface="Times New Roman" pitchFamily="18" charset="0"/>
                          <a:ea typeface="+mn-ea"/>
                          <a:cs typeface="Times New Roman" pitchFamily="18" charset="0"/>
                        </a:rPr>
                        <a:t> (предприятие находится в стадии ликвидации)</a:t>
                      </a:r>
                      <a:endParaRPr lang="ru-RU" sz="1400">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bl>
          </a:graphicData>
        </a:graphic>
      </p:graphicFrame>
      <p:pic>
        <p:nvPicPr>
          <p:cNvPr id="7" name="Рисунок 6" descr="https://slutsk24.by/wp-content/uploads/2019/09/cbcbb73be96e9f3717542b398948-774x320.jpeg"/>
          <p:cNvPicPr/>
          <p:nvPr/>
        </p:nvPicPr>
        <p:blipFill>
          <a:blip r:embed="rId3">
            <a:extLst>
              <a:ext uri="{28A0092B-C50C-407E-A947-70E740481C1C}">
                <a14:useLocalDpi xmlns:a14="http://schemas.microsoft.com/office/drawing/2010/main" val="0"/>
              </a:ext>
            </a:extLst>
          </a:blip>
          <a:stretch>
            <a:fillRect/>
          </a:stretch>
        </p:blipFill>
        <p:spPr bwMode="auto">
          <a:xfrm>
            <a:off x="133150" y="2179593"/>
            <a:ext cx="3286722" cy="2696414"/>
          </a:xfrm>
          <a:prstGeom prst="rect">
            <a:avLst/>
          </a:prstGeom>
          <a:noFill/>
          <a:ln>
            <a:noFill/>
          </a:ln>
        </p:spPr>
      </p:pic>
      <p:pic>
        <p:nvPicPr>
          <p:cNvPr id="9" name="Рисунок 8" descr="Коммерческая недвижимость в Беларуси: покупка, аренда, продажа"/>
          <p:cNvPicPr/>
          <p:nvPr/>
        </p:nvPicPr>
        <p:blipFill>
          <a:blip r:embed="rId4">
            <a:extLst>
              <a:ext uri="{28A0092B-C50C-407E-A947-70E740481C1C}">
                <a14:useLocalDpi xmlns:a14="http://schemas.microsoft.com/office/drawing/2010/main" val="0"/>
              </a:ext>
            </a:extLst>
          </a:blip>
          <a:stretch>
            <a:fillRect/>
          </a:stretch>
        </p:blipFill>
        <p:spPr bwMode="auto">
          <a:xfrm>
            <a:off x="3491880" y="2179593"/>
            <a:ext cx="2880319" cy="2696413"/>
          </a:xfrm>
          <a:prstGeom prst="rect">
            <a:avLst/>
          </a:prstGeom>
          <a:noFill/>
          <a:ln>
            <a:noFill/>
          </a:ln>
        </p:spPr>
      </p:pic>
      <p:pic>
        <p:nvPicPr>
          <p:cNvPr id="6" name="Рисунок 5">
            <a:extLst>
              <a:ext uri="{FF2B5EF4-FFF2-40B4-BE49-F238E27FC236}">
                <a16:creationId xmlns:a16="http://schemas.microsoft.com/office/drawing/2014/main" xmlns="" id="{04518326-3B07-4268-9185-F9A436FBF6E4}"/>
              </a:ext>
            </a:extLst>
          </p:cNvPr>
          <p:cNvPicPr>
            <a:picLocks noChangeAspect="1"/>
          </p:cNvPicPr>
          <p:nvPr/>
        </p:nvPicPr>
        <p:blipFill>
          <a:blip r:embed="rId5">
            <a:extLst>
              <a:ext uri="{28A0092B-C50C-407E-A947-70E740481C1C}">
                <a14:useLocalDpi xmlns:a14="http://schemas.microsoft.com/office/drawing/2010/main" val="0"/>
              </a:ext>
            </a:extLst>
          </a:blip>
          <a:srcRect r="29765" b="38800"/>
          <a:stretch>
            <a:fillRect/>
          </a:stretch>
        </p:blipFill>
        <p:spPr>
          <a:xfrm>
            <a:off x="6444207" y="2179593"/>
            <a:ext cx="2566643" cy="2696413"/>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0" y="0"/>
            <a:ext cx="9144000" cy="646331"/>
          </a:xfrm>
          <a:prstGeom prst="rect">
            <a:avLst/>
          </a:prstGeom>
          <a:noFill/>
        </p:spPr>
        <p:txBody>
          <a:bodyPr wrap="square" rtlCol="0">
            <a:spAutoFit/>
          </a:bodyPr>
          <a:lstStyle/>
          <a:p>
            <a:pPr algn="ctr"/>
            <a:r>
              <a:rPr lang="ru-RU" b="1" i="1">
                <a:solidFill>
                  <a:srgbClr val="008000"/>
                </a:solidFill>
                <a:latin typeface="Georgia" pitchFamily="18" charset="0"/>
              </a:rPr>
              <a:t>Индустриальные площадки, оснащенные инфраструктурой с размещением  объектов недвижимости  в  Слуцком районе </a:t>
            </a:r>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514952166"/>
              </p:ext>
            </p:extLst>
          </p:nvPr>
        </p:nvGraphicFramePr>
        <p:xfrm>
          <a:off x="107504" y="699542"/>
          <a:ext cx="8856983" cy="1853560"/>
        </p:xfrm>
        <a:graphic>
          <a:graphicData uri="http://schemas.openxmlformats.org/drawingml/2006/table">
            <a:tbl>
              <a:tblPr firstRow="1" bandRow="1">
                <a:tableStyleId>{5C22544A-7EE6-4342-B048-85BDC9FD1C3A}</a:tableStyleId>
              </a:tblPr>
              <a:tblGrid>
                <a:gridCol w="3960440">
                  <a:extLst>
                    <a:ext uri="{9D8B030D-6E8A-4147-A177-3AD203B41FA5}">
                      <a16:colId xmlns:a16="http://schemas.microsoft.com/office/drawing/2014/main" xmlns="" val="20000"/>
                    </a:ext>
                  </a:extLst>
                </a:gridCol>
                <a:gridCol w="4896543">
                  <a:extLst>
                    <a:ext uri="{9D8B030D-6E8A-4147-A177-3AD203B41FA5}">
                      <a16:colId xmlns:a16="http://schemas.microsoft.com/office/drawing/2014/main" xmlns="" val="20001"/>
                    </a:ext>
                  </a:extLst>
                </a:gridCol>
              </a:tblGrid>
              <a:tr h="360040">
                <a:tc>
                  <a:txBody>
                    <a:bodyPr vert="horz" wrap="square"/>
                    <a:lstStyle/>
                    <a:p>
                      <a:pPr algn="ctr"/>
                      <a:r>
                        <a:rPr kumimoji="0" lang="ru-RU" sz="1300" b="1" kern="1200">
                          <a:solidFill>
                            <a:srgbClr val="003300"/>
                          </a:solidFill>
                          <a:latin typeface="Times New Roman" pitchFamily="18" charset="0"/>
                          <a:ea typeface="+mn-ea"/>
                          <a:cs typeface="Times New Roman" pitchFamily="18" charset="0"/>
                        </a:rPr>
                        <a:t>Место расположения индустриальной площадки</a:t>
                      </a:r>
                      <a:endParaRPr lang="ru-RU" sz="1300">
                        <a:solidFill>
                          <a:srgbClr val="003300"/>
                        </a:solidFill>
                        <a:latin typeface="Times New Roman" pitchFamily="18" charset="0"/>
                        <a:cs typeface="Times New Roman" pitchFamily="18" charset="0"/>
                      </a:endParaRPr>
                    </a:p>
                  </a:txBody>
                  <a:tcPr anchor="ctr">
                    <a:blipFill>
                      <a:blip r:embed="rId2"/>
                      <a:tile tx="0" ty="0" sx="100000" sy="100000" flip="none" algn="tl"/>
                    </a:blipFill>
                  </a:tcPr>
                </a:tc>
                <a:tc>
                  <a:txBody>
                    <a:bodyPr vert="horz" wrap="square"/>
                    <a:lstStyle/>
                    <a:p>
                      <a:pPr algn="ctr"/>
                      <a:r>
                        <a:rPr kumimoji="0" lang="ru-RU" sz="1300" b="1" kern="1200">
                          <a:solidFill>
                            <a:srgbClr val="003300"/>
                          </a:solidFill>
                          <a:latin typeface="Times New Roman" pitchFamily="18" charset="0"/>
                          <a:ea typeface="+mn-ea"/>
                          <a:cs typeface="Times New Roman" pitchFamily="18" charset="0"/>
                        </a:rPr>
                        <a:t>Оснащенность инфраструктурой</a:t>
                      </a:r>
                      <a:endParaRPr lang="ru-RU" sz="1300">
                        <a:solidFill>
                          <a:srgbClr val="003300"/>
                        </a:solidFill>
                        <a:latin typeface="Times New Roman" pitchFamily="18" charset="0"/>
                        <a:cs typeface="Times New Roman" pitchFamily="18" charset="0"/>
                      </a:endParaRPr>
                    </a:p>
                  </a:txBody>
                  <a:tcPr anchor="ctr">
                    <a:blipFill>
                      <a:blip r:embed="rId2"/>
                      <a:tile tx="0" ty="0" sx="100000" sy="100000" flip="none" algn="tl"/>
                    </a:blipFill>
                  </a:tcPr>
                </a:tc>
                <a:extLst>
                  <a:ext uri="{0D108BD9-81ED-4DB2-BD59-A6C34878D82A}">
                    <a16:rowId xmlns:a16="http://schemas.microsoft.com/office/drawing/2014/main" xmlns="" val="10000"/>
                  </a:ext>
                </a:extLst>
              </a:tr>
              <a:tr h="646072">
                <a:tc>
                  <a:txBody>
                    <a:bodyPr vert="horz" wrap="square"/>
                    <a:lstStyle/>
                    <a:p>
                      <a:pPr algn="l">
                        <a:lnSpc>
                          <a:spcPct val="100000"/>
                        </a:lnSpc>
                        <a:spcAft>
                          <a:spcPct val="0"/>
                        </a:spcAft>
                      </a:pPr>
                      <a:r>
                        <a:rPr lang="ru-RU" sz="1400">
                          <a:latin typeface="Times New Roman" pitchFamily="18" charset="0"/>
                          <a:ea typeface="Calibri"/>
                          <a:cs typeface="Times New Roman" pitchFamily="18" charset="0"/>
                        </a:rPr>
                        <a:t>Минская область, г. Слуцк, ул. Транспортная, 1,                                     </a:t>
                      </a:r>
                      <a:r>
                        <a:rPr lang="ru-RU" sz="1400" b="1">
                          <a:latin typeface="Times New Roman" pitchFamily="18" charset="0"/>
                          <a:ea typeface="Calibri"/>
                          <a:cs typeface="Times New Roman" pitchFamily="18" charset="0"/>
                        </a:rPr>
                        <a:t>Филиал «Автобусный парк №2»                    ОАО «Миноблавтотранс»,</a:t>
                      </a:r>
                    </a:p>
                    <a:p>
                      <a:pPr algn="l">
                        <a:lnSpc>
                          <a:spcPct val="100000"/>
                        </a:lnSpc>
                        <a:spcAft>
                          <a:spcPct val="0"/>
                        </a:spcAft>
                      </a:pPr>
                      <a:r>
                        <a:rPr kumimoji="0" lang="ru-RU" sz="1400" kern="1200">
                          <a:solidFill>
                            <a:schemeClr val="dk1"/>
                          </a:solidFill>
                          <a:latin typeface="Times New Roman" pitchFamily="18" charset="0"/>
                          <a:ea typeface="+mn-ea"/>
                          <a:cs typeface="Times New Roman" pitchFamily="18" charset="0"/>
                        </a:rPr>
                        <a:t>площадь участка 0,3485 га</a:t>
                      </a:r>
                    </a:p>
                    <a:p>
                      <a:pPr algn="l">
                        <a:lnSpc>
                          <a:spcPct val="100000"/>
                        </a:lnSpc>
                        <a:spcAft>
                          <a:spcPct val="0"/>
                        </a:spcAft>
                      </a:pPr>
                      <a:r>
                        <a:rPr kumimoji="0" lang="ru-RU" sz="1400" kern="1200">
                          <a:solidFill>
                            <a:schemeClr val="dk1"/>
                          </a:solidFill>
                          <a:latin typeface="Times New Roman" pitchFamily="18" charset="0"/>
                          <a:ea typeface="+mn-ea"/>
                          <a:cs typeface="Times New Roman" pitchFamily="18" charset="0"/>
                        </a:rPr>
                        <a:t>(для организации  производства)</a:t>
                      </a:r>
                      <a:endParaRPr lang="ru-RU" sz="1400" b="1">
                        <a:latin typeface="Times New Roman" panose="02020603050405020304" pitchFamily="18" charset="0"/>
                        <a:ea typeface="Calibri"/>
                        <a:cs typeface="Times New Roman" panose="02020603050405020304" pitchFamily="18" charset="0"/>
                      </a:endParaRPr>
                    </a:p>
                  </a:txBody>
                  <a:tcPr marL="68580" marR="68580" marT="0" marB="0"/>
                </a:tc>
                <a:tc>
                  <a:txBody>
                    <a:bodyPr vert="horz" wrap="square"/>
                    <a:lstStyle/>
                    <a:p>
                      <a:pPr algn="just"/>
                      <a:r>
                        <a:rPr kumimoji="0" lang="ru-RU" sz="1400" kern="1200">
                          <a:solidFill>
                            <a:schemeClr val="dk1"/>
                          </a:solidFill>
                          <a:latin typeface="Times New Roman" pitchFamily="18" charset="0"/>
                          <a:ea typeface="+mn-ea"/>
                          <a:cs typeface="Times New Roman" pitchFamily="18" charset="0"/>
                        </a:rPr>
                        <a:t>автодорога Р-23 в 2,1 км, М-1 в 92,0 км, железнодорожные пути в 5,7 км, электроснабжение, теплоснабжение, водоснабжение. На земельном  участке  находятся  2 здания (административный корпус, инв. № 640/С-61959, здание специализированное автомобильного транспорта – здание пожарного депо, инв.№</a:t>
                      </a:r>
                      <a:r>
                        <a:rPr kumimoji="0" lang="en-US" sz="1400" kern="1200">
                          <a:solidFill>
                            <a:schemeClr val="dk1"/>
                          </a:solidFill>
                          <a:latin typeface="Times New Roman" pitchFamily="18" charset="0"/>
                          <a:ea typeface="+mn-ea"/>
                          <a:cs typeface="Times New Roman" pitchFamily="18" charset="0"/>
                        </a:rPr>
                        <a:t> </a:t>
                      </a:r>
                      <a:r>
                        <a:rPr kumimoji="0" lang="ru-RU" sz="1400" kern="1200">
                          <a:solidFill>
                            <a:schemeClr val="dk1"/>
                          </a:solidFill>
                          <a:latin typeface="Times New Roman" pitchFamily="18" charset="0"/>
                          <a:ea typeface="+mn-ea"/>
                          <a:cs typeface="Times New Roman" pitchFamily="18" charset="0"/>
                        </a:rPr>
                        <a:t>640/С-62637) общей </a:t>
                      </a:r>
                      <a:r>
                        <a:rPr kumimoji="0" lang="en-US" sz="1400" kern="1200">
                          <a:solidFill>
                            <a:schemeClr val="dk1"/>
                          </a:solidFill>
                          <a:latin typeface="Times New Roman" pitchFamily="18" charset="0"/>
                          <a:ea typeface="+mn-ea"/>
                          <a:cs typeface="Times New Roman" pitchFamily="18" charset="0"/>
                        </a:rPr>
                        <a:t>  </a:t>
                      </a:r>
                      <a:r>
                        <a:rPr kumimoji="0" lang="ru-RU" sz="1400" kern="1200">
                          <a:solidFill>
                            <a:schemeClr val="dk1"/>
                          </a:solidFill>
                          <a:latin typeface="Times New Roman" pitchFamily="18" charset="0"/>
                          <a:ea typeface="+mn-ea"/>
                          <a:cs typeface="Times New Roman" pitchFamily="18" charset="0"/>
                        </a:rPr>
                        <a:t>площадью</a:t>
                      </a:r>
                      <a:r>
                        <a:rPr kumimoji="0" lang="ru-RU" sz="1400" kern="1200" baseline="0">
                          <a:solidFill>
                            <a:schemeClr val="dk1"/>
                          </a:solidFill>
                          <a:latin typeface="Times New Roman" pitchFamily="18" charset="0"/>
                          <a:ea typeface="+mn-ea"/>
                          <a:cs typeface="Times New Roman" pitchFamily="18" charset="0"/>
                        </a:rPr>
                        <a:t> 1678,9</a:t>
                      </a:r>
                      <a:r>
                        <a:rPr kumimoji="0" lang="en-US" sz="1400" kern="1200" baseline="0">
                          <a:solidFill>
                            <a:schemeClr val="dk1"/>
                          </a:solidFill>
                          <a:latin typeface="Times New Roman" pitchFamily="18" charset="0"/>
                          <a:ea typeface="+mn-ea"/>
                          <a:cs typeface="Times New Roman" pitchFamily="18" charset="0"/>
                        </a:rPr>
                        <a:t> </a:t>
                      </a:r>
                      <a:r>
                        <a:rPr kumimoji="0" lang="ru-RU" sz="1400" kern="1200" baseline="0" err="1">
                          <a:solidFill>
                            <a:schemeClr val="dk1"/>
                          </a:solidFill>
                          <a:latin typeface="Times New Roman" pitchFamily="18" charset="0"/>
                          <a:ea typeface="+mn-ea"/>
                          <a:cs typeface="Times New Roman" pitchFamily="18" charset="0"/>
                        </a:rPr>
                        <a:t>кв.м.</a:t>
                      </a:r>
                      <a:endParaRPr lang="ru-RU" sz="1400">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1"/>
                  </a:ext>
                </a:extLst>
              </a:tr>
            </a:tbl>
          </a:graphicData>
        </a:graphic>
      </p:graphicFrame>
      <p:pic>
        <p:nvPicPr>
          <p:cNvPr id="7" name="Рисунок 6">
            <a:extLst>
              <a:ext uri="{FF2B5EF4-FFF2-40B4-BE49-F238E27FC236}">
                <a16:creationId xmlns:a16="http://schemas.microsoft.com/office/drawing/2014/main" xmlns="" id="{00000000-0008-0000-0000-00000D010000}"/>
              </a:ext>
            </a:extLst>
          </p:cNvPr>
          <p:cNvPicPr>
            <a:picLocks noChangeAspect="1"/>
          </p:cNvPicPr>
          <p:nvPr/>
        </p:nvPicPr>
        <p:blipFill>
          <a:blip r:embed="rId3"/>
          <a:stretch>
            <a:fillRect/>
          </a:stretch>
        </p:blipFill>
        <p:spPr>
          <a:xfrm>
            <a:off x="5364088" y="2614518"/>
            <a:ext cx="3575322" cy="2189480"/>
          </a:xfrm>
          <a:prstGeom prst="rect">
            <a:avLst/>
          </a:prstGeom>
        </p:spPr>
      </p:pic>
      <p:pic>
        <p:nvPicPr>
          <p:cNvPr id="9" name="Рисунок 8">
            <a:extLst>
              <a:ext uri="{FF2B5EF4-FFF2-40B4-BE49-F238E27FC236}">
                <a16:creationId xmlns:a16="http://schemas.microsoft.com/office/drawing/2014/main" xmlns="" id="{8117E62B-97B4-4DD0-A869-AB81E02488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832" y="2606312"/>
            <a:ext cx="5051239" cy="2197686"/>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0" y="0"/>
            <a:ext cx="9144000" cy="646331"/>
          </a:xfrm>
          <a:prstGeom prst="rect">
            <a:avLst/>
          </a:prstGeom>
          <a:noFill/>
        </p:spPr>
        <p:txBody>
          <a:bodyPr wrap="square" rtlCol="0">
            <a:spAutoFit/>
          </a:bodyPr>
          <a:lstStyle/>
          <a:p>
            <a:pPr algn="ctr"/>
            <a:r>
              <a:rPr lang="ru-RU" b="1" i="1">
                <a:solidFill>
                  <a:srgbClr val="008000"/>
                </a:solidFill>
                <a:latin typeface="Georgia" pitchFamily="18" charset="0"/>
              </a:rPr>
              <a:t>Индустриальные площадки, оснащенные инфраструктурой с размещением  объектов недвижимости  в  Слуцком районе </a:t>
            </a:r>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3638253810"/>
              </p:ext>
            </p:extLst>
          </p:nvPr>
        </p:nvGraphicFramePr>
        <p:xfrm>
          <a:off x="107504" y="699542"/>
          <a:ext cx="8856983" cy="1640200"/>
        </p:xfrm>
        <a:graphic>
          <a:graphicData uri="http://schemas.openxmlformats.org/drawingml/2006/table">
            <a:tbl>
              <a:tblPr firstRow="1" bandRow="1">
                <a:tableStyleId>{5C22544A-7EE6-4342-B048-85BDC9FD1C3A}</a:tableStyleId>
              </a:tblPr>
              <a:tblGrid>
                <a:gridCol w="3960440">
                  <a:extLst>
                    <a:ext uri="{9D8B030D-6E8A-4147-A177-3AD203B41FA5}">
                      <a16:colId xmlns:a16="http://schemas.microsoft.com/office/drawing/2014/main" xmlns="" val="20000"/>
                    </a:ext>
                  </a:extLst>
                </a:gridCol>
                <a:gridCol w="4896543">
                  <a:extLst>
                    <a:ext uri="{9D8B030D-6E8A-4147-A177-3AD203B41FA5}">
                      <a16:colId xmlns:a16="http://schemas.microsoft.com/office/drawing/2014/main" xmlns="" val="20001"/>
                    </a:ext>
                  </a:extLst>
                </a:gridCol>
              </a:tblGrid>
              <a:tr h="360040">
                <a:tc>
                  <a:txBody>
                    <a:bodyPr vert="horz" wrap="square"/>
                    <a:lstStyle/>
                    <a:p>
                      <a:pPr algn="ctr"/>
                      <a:r>
                        <a:rPr kumimoji="0" lang="ru-RU" sz="1300" b="1" kern="1200">
                          <a:solidFill>
                            <a:srgbClr val="003300"/>
                          </a:solidFill>
                          <a:latin typeface="Times New Roman" pitchFamily="18" charset="0"/>
                          <a:ea typeface="+mn-ea"/>
                          <a:cs typeface="Times New Roman" pitchFamily="18" charset="0"/>
                        </a:rPr>
                        <a:t>Место расположения индустриальной площадки</a:t>
                      </a:r>
                      <a:endParaRPr lang="ru-RU" sz="1300">
                        <a:solidFill>
                          <a:srgbClr val="003300"/>
                        </a:solidFill>
                        <a:latin typeface="Times New Roman" pitchFamily="18" charset="0"/>
                        <a:cs typeface="Times New Roman" pitchFamily="18" charset="0"/>
                      </a:endParaRPr>
                    </a:p>
                  </a:txBody>
                  <a:tcPr anchor="ctr">
                    <a:blipFill>
                      <a:blip r:embed="rId2"/>
                      <a:tile tx="0" ty="0" sx="100000" sy="100000" flip="none" algn="tl"/>
                    </a:blipFill>
                  </a:tcPr>
                </a:tc>
                <a:tc>
                  <a:txBody>
                    <a:bodyPr vert="horz" wrap="square"/>
                    <a:lstStyle/>
                    <a:p>
                      <a:pPr algn="ctr"/>
                      <a:r>
                        <a:rPr kumimoji="0" lang="ru-RU" sz="1300" b="1" kern="1200">
                          <a:solidFill>
                            <a:srgbClr val="003300"/>
                          </a:solidFill>
                          <a:latin typeface="Times New Roman" pitchFamily="18" charset="0"/>
                          <a:ea typeface="+mn-ea"/>
                          <a:cs typeface="Times New Roman" pitchFamily="18" charset="0"/>
                        </a:rPr>
                        <a:t>Оснащенность инфраструктурой</a:t>
                      </a:r>
                      <a:endParaRPr lang="ru-RU" sz="1300">
                        <a:solidFill>
                          <a:srgbClr val="003300"/>
                        </a:solidFill>
                        <a:latin typeface="Times New Roman" pitchFamily="18" charset="0"/>
                        <a:cs typeface="Times New Roman" pitchFamily="18" charset="0"/>
                      </a:endParaRPr>
                    </a:p>
                  </a:txBody>
                  <a:tcPr anchor="ctr">
                    <a:blipFill>
                      <a:blip r:embed="rId2"/>
                      <a:tile tx="0" ty="0" sx="100000" sy="100000" flip="none" algn="tl"/>
                    </a:blipFill>
                  </a:tcPr>
                </a:tc>
                <a:extLst>
                  <a:ext uri="{0D108BD9-81ED-4DB2-BD59-A6C34878D82A}">
                    <a16:rowId xmlns:a16="http://schemas.microsoft.com/office/drawing/2014/main" xmlns="" val="10000"/>
                  </a:ext>
                </a:extLst>
              </a:tr>
              <a:tr h="646072">
                <a:tc>
                  <a:txBody>
                    <a:bodyPr vert="horz" wrap="square"/>
                    <a:lstStyle/>
                    <a:p>
                      <a:pPr algn="l">
                        <a:lnSpc>
                          <a:spcPct val="100000"/>
                        </a:lnSpc>
                        <a:spcAft>
                          <a:spcPct val="0"/>
                        </a:spcAft>
                      </a:pPr>
                      <a:r>
                        <a:rPr lang="ru-RU" sz="1400">
                          <a:latin typeface="Times New Roman" pitchFamily="18" charset="0"/>
                          <a:ea typeface="Calibri"/>
                          <a:cs typeface="Times New Roman" pitchFamily="18" charset="0"/>
                        </a:rPr>
                        <a:t>Минская область, г. Слуцк, ул. Тутаринова, 12, </a:t>
                      </a:r>
                      <a:endParaRPr lang="en-US" sz="1400">
                        <a:latin typeface="Times New Roman" panose="02020603050405020304" pitchFamily="18" charset="0"/>
                        <a:ea typeface="Calibri"/>
                        <a:cs typeface="Times New Roman" panose="02020603050405020304" pitchFamily="18" charset="0"/>
                      </a:endParaRPr>
                    </a:p>
                    <a:p>
                      <a:pPr algn="l">
                        <a:lnSpc>
                          <a:spcPct val="100000"/>
                        </a:lnSpc>
                        <a:spcAft>
                          <a:spcPct val="0"/>
                        </a:spcAft>
                      </a:pPr>
                      <a:r>
                        <a:rPr lang="ru-RU" sz="1400" b="1">
                          <a:latin typeface="Times New Roman" pitchFamily="18" charset="0"/>
                          <a:ea typeface="Calibri"/>
                          <a:cs typeface="Times New Roman" pitchFamily="18" charset="0"/>
                        </a:rPr>
                        <a:t>ОАО «Минскагротранс»,</a:t>
                      </a:r>
                    </a:p>
                    <a:p>
                      <a:pPr algn="l">
                        <a:lnSpc>
                          <a:spcPct val="100000"/>
                        </a:lnSpc>
                        <a:spcAft>
                          <a:spcPct val="0"/>
                        </a:spcAft>
                      </a:pPr>
                      <a:r>
                        <a:rPr kumimoji="0" lang="ru-RU" sz="1400" kern="1200">
                          <a:solidFill>
                            <a:schemeClr val="dk1"/>
                          </a:solidFill>
                          <a:latin typeface="Times New Roman" pitchFamily="18" charset="0"/>
                          <a:ea typeface="+mn-ea"/>
                          <a:cs typeface="Times New Roman" pitchFamily="18" charset="0"/>
                        </a:rPr>
                        <a:t>площадь участка </a:t>
                      </a:r>
                      <a:r>
                        <a:rPr kumimoji="0" lang="en-US" sz="1400" kern="1200">
                          <a:solidFill>
                            <a:schemeClr val="dk1"/>
                          </a:solidFill>
                          <a:latin typeface="Times New Roman" pitchFamily="18" charset="0"/>
                          <a:ea typeface="+mn-ea"/>
                          <a:cs typeface="Times New Roman" pitchFamily="18" charset="0"/>
                        </a:rPr>
                        <a:t>4</a:t>
                      </a:r>
                      <a:r>
                        <a:rPr kumimoji="0" lang="ru-RU" sz="1400" kern="1200">
                          <a:solidFill>
                            <a:schemeClr val="dk1"/>
                          </a:solidFill>
                          <a:latin typeface="Times New Roman" pitchFamily="18" charset="0"/>
                          <a:ea typeface="+mn-ea"/>
                          <a:cs typeface="Times New Roman" pitchFamily="18" charset="0"/>
                        </a:rPr>
                        <a:t>,</a:t>
                      </a:r>
                      <a:r>
                        <a:rPr kumimoji="0" lang="en-US" sz="1400" kern="1200">
                          <a:solidFill>
                            <a:schemeClr val="dk1"/>
                          </a:solidFill>
                          <a:latin typeface="Times New Roman" pitchFamily="18" charset="0"/>
                          <a:ea typeface="+mn-ea"/>
                          <a:cs typeface="Times New Roman" pitchFamily="18" charset="0"/>
                        </a:rPr>
                        <a:t>1160</a:t>
                      </a:r>
                      <a:r>
                        <a:rPr kumimoji="0" lang="ru-RU" sz="1400" kern="1200">
                          <a:solidFill>
                            <a:schemeClr val="dk1"/>
                          </a:solidFill>
                          <a:latin typeface="Times New Roman" pitchFamily="18" charset="0"/>
                          <a:ea typeface="+mn-ea"/>
                          <a:cs typeface="Times New Roman" pitchFamily="18" charset="0"/>
                        </a:rPr>
                        <a:t> га </a:t>
                      </a:r>
                    </a:p>
                    <a:p>
                      <a:pPr algn="l">
                        <a:lnSpc>
                          <a:spcPct val="100000"/>
                        </a:lnSpc>
                        <a:spcAft>
                          <a:spcPct val="0"/>
                        </a:spcAft>
                      </a:pPr>
                      <a:r>
                        <a:rPr kumimoji="0" lang="ru-RU" sz="1400" kern="1200">
                          <a:solidFill>
                            <a:schemeClr val="dk1"/>
                          </a:solidFill>
                          <a:latin typeface="Times New Roman" pitchFamily="18" charset="0"/>
                          <a:ea typeface="+mn-ea"/>
                          <a:cs typeface="Times New Roman" pitchFamily="18" charset="0"/>
                        </a:rPr>
                        <a:t>(для осуществления услуг, логистики )</a:t>
                      </a:r>
                      <a:endParaRPr lang="ru-RU" sz="1400" b="1">
                        <a:latin typeface="Times New Roman" pitchFamily="18" charset="0"/>
                        <a:ea typeface="Calibri"/>
                        <a:cs typeface="Times New Roman" pitchFamily="18" charset="0"/>
                      </a:endParaRPr>
                    </a:p>
                  </a:txBody>
                  <a:tcPr marL="68580" marR="68580" marT="0" marB="0"/>
                </a:tc>
                <a:tc>
                  <a:txBody>
                    <a:bodyPr vert="horz" wrap="square"/>
                    <a:lstStyle/>
                    <a:p>
                      <a:pPr algn="just"/>
                      <a:r>
                        <a:rPr kumimoji="0" lang="ru-RU" sz="1400" kern="1200">
                          <a:solidFill>
                            <a:schemeClr val="dk1"/>
                          </a:solidFill>
                          <a:latin typeface="Times New Roman" pitchFamily="18" charset="0"/>
                          <a:ea typeface="+mn-ea"/>
                          <a:cs typeface="Times New Roman" pitchFamily="18" charset="0"/>
                        </a:rPr>
                        <a:t>автодорога Р-43 в 2,5 км, Р-23 в 1,5 км, железнодорожные пути в 1,5 км, электро-снабжение, водоснабжение, канализация. На земельном  участке  находится  26 зданий и сооружений (административное здание с пристройкой, инв.№640/С-25825,  здание культурно-бытовое, инв. № 640/С-25834 и другие) общей площадью</a:t>
                      </a:r>
                      <a:r>
                        <a:rPr kumimoji="0" lang="ru-RU" sz="1400" kern="1200" baseline="0">
                          <a:solidFill>
                            <a:schemeClr val="dk1"/>
                          </a:solidFill>
                          <a:latin typeface="Times New Roman" pitchFamily="18" charset="0"/>
                          <a:ea typeface="+mn-ea"/>
                          <a:cs typeface="Times New Roman" pitchFamily="18" charset="0"/>
                        </a:rPr>
                        <a:t> 7452,5 кв.м.</a:t>
                      </a:r>
                      <a:endParaRPr lang="ru-RU" sz="1400">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1"/>
                  </a:ext>
                </a:extLst>
              </a:tr>
            </a:tbl>
          </a:graphicData>
        </a:graphic>
      </p:graphicFrame>
      <p:pic>
        <p:nvPicPr>
          <p:cNvPr id="3" name="Рисунок 2">
            <a:extLst>
              <a:ext uri="{FF2B5EF4-FFF2-40B4-BE49-F238E27FC236}">
                <a16:creationId xmlns:a16="http://schemas.microsoft.com/office/drawing/2014/main" xmlns="" id="{6A4A90F6-BBF3-4166-A970-0AB0357EB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427734"/>
            <a:ext cx="3888432" cy="2304257"/>
          </a:xfrm>
          <a:prstGeom prst="rect">
            <a:avLst/>
          </a:prstGeom>
        </p:spPr>
      </p:pic>
      <p:pic>
        <p:nvPicPr>
          <p:cNvPr id="7" name="Рисунок 6">
            <a:extLst>
              <a:ext uri="{FF2B5EF4-FFF2-40B4-BE49-F238E27FC236}">
                <a16:creationId xmlns:a16="http://schemas.microsoft.com/office/drawing/2014/main" xmlns="" id="{55E67347-153B-46D6-9304-44AB885B1CBB}"/>
              </a:ext>
            </a:extLst>
          </p:cNvPr>
          <p:cNvPicPr>
            <a:picLocks noChangeAspect="1"/>
          </p:cNvPicPr>
          <p:nvPr/>
        </p:nvPicPr>
        <p:blipFill>
          <a:blip r:embed="rId4">
            <a:extLst>
              <a:ext uri="{28A0092B-C50C-407E-A947-70E740481C1C}">
                <a14:useLocalDpi xmlns:a14="http://schemas.microsoft.com/office/drawing/2010/main" val="0"/>
              </a:ext>
            </a:extLst>
          </a:blip>
          <a:srcRect t="10188" b="15004"/>
          <a:stretch>
            <a:fillRect/>
          </a:stretch>
        </p:blipFill>
        <p:spPr>
          <a:xfrm>
            <a:off x="4067943" y="2427734"/>
            <a:ext cx="4896544" cy="2304257"/>
          </a:xfrm>
          <a:prstGeom prst="rect">
            <a:avLst/>
          </a:prstGeom>
        </p:spPr>
      </p:pic>
    </p:spTree>
    <p:extLst>
      <p:ext uri="{BB962C8B-B14F-4D97-AF65-F5344CB8AC3E}">
        <p14:creationId xmlns:p14="http://schemas.microsoft.com/office/powerpoint/2010/main" val="1754240567"/>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0" y="0"/>
            <a:ext cx="9144000" cy="646331"/>
          </a:xfrm>
          <a:prstGeom prst="rect">
            <a:avLst/>
          </a:prstGeom>
          <a:noFill/>
        </p:spPr>
        <p:txBody>
          <a:bodyPr wrap="square" rtlCol="0">
            <a:spAutoFit/>
          </a:bodyPr>
          <a:lstStyle/>
          <a:p>
            <a:pPr algn="ctr"/>
            <a:r>
              <a:rPr lang="ru-RU" b="1" i="1">
                <a:solidFill>
                  <a:srgbClr val="008000"/>
                </a:solidFill>
                <a:latin typeface="Georgia" pitchFamily="18" charset="0"/>
              </a:rPr>
              <a:t>Индустриальные площадки, оснащенные инфраструктурой с размещением  объектов недвижимости  в  Слуцком районе </a:t>
            </a:r>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291463770"/>
              </p:ext>
            </p:extLst>
          </p:nvPr>
        </p:nvGraphicFramePr>
        <p:xfrm>
          <a:off x="107504" y="699542"/>
          <a:ext cx="8856983" cy="1426840"/>
        </p:xfrm>
        <a:graphic>
          <a:graphicData uri="http://schemas.openxmlformats.org/drawingml/2006/table">
            <a:tbl>
              <a:tblPr firstRow="1" bandRow="1">
                <a:tableStyleId>{5C22544A-7EE6-4342-B048-85BDC9FD1C3A}</a:tableStyleId>
              </a:tblPr>
              <a:tblGrid>
                <a:gridCol w="3960440">
                  <a:extLst>
                    <a:ext uri="{9D8B030D-6E8A-4147-A177-3AD203B41FA5}">
                      <a16:colId xmlns:a16="http://schemas.microsoft.com/office/drawing/2014/main" xmlns="" val="20000"/>
                    </a:ext>
                  </a:extLst>
                </a:gridCol>
                <a:gridCol w="4896543">
                  <a:extLst>
                    <a:ext uri="{9D8B030D-6E8A-4147-A177-3AD203B41FA5}">
                      <a16:colId xmlns:a16="http://schemas.microsoft.com/office/drawing/2014/main" xmlns="" val="20001"/>
                    </a:ext>
                  </a:extLst>
                </a:gridCol>
              </a:tblGrid>
              <a:tr h="360040">
                <a:tc>
                  <a:txBody>
                    <a:bodyPr vert="horz" wrap="square"/>
                    <a:lstStyle/>
                    <a:p>
                      <a:pPr algn="ctr"/>
                      <a:r>
                        <a:rPr kumimoji="0" lang="ru-RU" sz="1300" b="1" kern="1200">
                          <a:solidFill>
                            <a:srgbClr val="003300"/>
                          </a:solidFill>
                          <a:latin typeface="Times New Roman" pitchFamily="18" charset="0"/>
                          <a:ea typeface="+mn-ea"/>
                          <a:cs typeface="Times New Roman" pitchFamily="18" charset="0"/>
                        </a:rPr>
                        <a:t>Место расположения индустриальной площадки</a:t>
                      </a:r>
                      <a:endParaRPr lang="ru-RU" sz="1300">
                        <a:solidFill>
                          <a:srgbClr val="003300"/>
                        </a:solidFill>
                        <a:latin typeface="Times New Roman" pitchFamily="18" charset="0"/>
                        <a:cs typeface="Times New Roman" pitchFamily="18" charset="0"/>
                      </a:endParaRPr>
                    </a:p>
                  </a:txBody>
                  <a:tcPr anchor="ctr">
                    <a:blipFill>
                      <a:blip r:embed="rId2"/>
                      <a:tile tx="0" ty="0" sx="100000" sy="100000" flip="none" algn="tl"/>
                    </a:blipFill>
                  </a:tcPr>
                </a:tc>
                <a:tc>
                  <a:txBody>
                    <a:bodyPr vert="horz" wrap="square"/>
                    <a:lstStyle/>
                    <a:p>
                      <a:pPr algn="ctr"/>
                      <a:r>
                        <a:rPr kumimoji="0" lang="ru-RU" sz="1300" b="1" kern="1200">
                          <a:solidFill>
                            <a:srgbClr val="003300"/>
                          </a:solidFill>
                          <a:latin typeface="Times New Roman" pitchFamily="18" charset="0"/>
                          <a:ea typeface="+mn-ea"/>
                          <a:cs typeface="Times New Roman" pitchFamily="18" charset="0"/>
                        </a:rPr>
                        <a:t>Оснащенность инфраструктурой</a:t>
                      </a:r>
                      <a:endParaRPr lang="ru-RU" sz="1300">
                        <a:solidFill>
                          <a:srgbClr val="003300"/>
                        </a:solidFill>
                        <a:latin typeface="Times New Roman" pitchFamily="18" charset="0"/>
                        <a:cs typeface="Times New Roman" pitchFamily="18" charset="0"/>
                      </a:endParaRPr>
                    </a:p>
                  </a:txBody>
                  <a:tcPr anchor="ctr">
                    <a:blipFill>
                      <a:blip r:embed="rId2"/>
                      <a:tile tx="0" ty="0" sx="100000" sy="100000" flip="none" algn="tl"/>
                    </a:blipFill>
                  </a:tcPr>
                </a:tc>
                <a:extLst>
                  <a:ext uri="{0D108BD9-81ED-4DB2-BD59-A6C34878D82A}">
                    <a16:rowId xmlns:a16="http://schemas.microsoft.com/office/drawing/2014/main" xmlns="" val="10000"/>
                  </a:ext>
                </a:extLst>
              </a:tr>
              <a:tr h="646072">
                <a:tc>
                  <a:txBody>
                    <a:bodyPr vert="horz" wrap="square"/>
                    <a:lstStyle/>
                    <a:p>
                      <a:pPr algn="l">
                        <a:lnSpc>
                          <a:spcPct val="100000"/>
                        </a:lnSpc>
                        <a:spcAft>
                          <a:spcPct val="0"/>
                        </a:spcAft>
                      </a:pPr>
                      <a:r>
                        <a:rPr lang="ru-RU" sz="1400">
                          <a:latin typeface="Times New Roman" pitchFamily="18" charset="0"/>
                          <a:ea typeface="Calibri"/>
                          <a:cs typeface="Times New Roman" pitchFamily="18" charset="0"/>
                        </a:rPr>
                        <a:t>Минская область, г. Слуцк, ул. Пугачева, 1а,  </a:t>
                      </a:r>
                    </a:p>
                    <a:p>
                      <a:pPr algn="l">
                        <a:lnSpc>
                          <a:spcPct val="100000"/>
                        </a:lnSpc>
                        <a:spcAft>
                          <a:spcPct val="0"/>
                        </a:spcAft>
                      </a:pPr>
                      <a:r>
                        <a:rPr lang="ru-RU" sz="1400" b="1">
                          <a:latin typeface="Times New Roman" pitchFamily="18" charset="0"/>
                          <a:ea typeface="Calibri"/>
                          <a:cs typeface="Times New Roman" pitchFamily="18" charset="0"/>
                        </a:rPr>
                        <a:t>ТУП «Слуцкий рынок ОПС» </a:t>
                      </a:r>
                      <a:r>
                        <a:rPr kumimoji="0" lang="ru-RU" sz="1400" kern="1200">
                          <a:solidFill>
                            <a:schemeClr val="dk1"/>
                          </a:solidFill>
                          <a:latin typeface="Times New Roman" pitchFamily="18" charset="0"/>
                          <a:ea typeface="+mn-ea"/>
                          <a:cs typeface="Times New Roman" pitchFamily="18" charset="0"/>
                        </a:rPr>
                        <a:t>площадь участка 1,9846 га (для организации  производства, осуществления услуг, логистики )</a:t>
                      </a:r>
                      <a:endParaRPr lang="ru-RU" sz="1400" b="1">
                        <a:latin typeface="Times New Roman" pitchFamily="18" charset="0"/>
                        <a:ea typeface="Calibri"/>
                        <a:cs typeface="Times New Roman" pitchFamily="18" charset="0"/>
                      </a:endParaRPr>
                    </a:p>
                  </a:txBody>
                  <a:tcPr marL="68580" marR="68580" marT="0" marB="0"/>
                </a:tc>
                <a:tc>
                  <a:txBody>
                    <a:bodyPr vert="horz" wrap="square"/>
                    <a:lstStyle/>
                    <a:p>
                      <a:pPr algn="just"/>
                      <a:r>
                        <a:rPr kumimoji="0" lang="ru-RU" sz="1400" kern="1200">
                          <a:solidFill>
                            <a:schemeClr val="dk1"/>
                          </a:solidFill>
                          <a:latin typeface="Times New Roman" pitchFamily="18" charset="0"/>
                          <a:ea typeface="+mn-ea"/>
                          <a:cs typeface="Times New Roman" pitchFamily="18" charset="0"/>
                        </a:rPr>
                        <a:t>автодорога Р-43 в км, Р-23 в км, железнодорожные пути км, электроснабжение, теплоснабжение, водоснабжение, канализация. На земельном  участке  расположено административный корпус (инв.№ 640/С-13987) общей площадью</a:t>
                      </a:r>
                      <a:r>
                        <a:rPr kumimoji="0" lang="ru-RU" sz="1400" kern="1200" baseline="0">
                          <a:solidFill>
                            <a:schemeClr val="dk1"/>
                          </a:solidFill>
                          <a:latin typeface="Times New Roman" pitchFamily="18" charset="0"/>
                          <a:ea typeface="+mn-ea"/>
                          <a:cs typeface="Times New Roman" pitchFamily="18" charset="0"/>
                        </a:rPr>
                        <a:t> 3198,5 кв.м.</a:t>
                      </a:r>
                      <a:endParaRPr lang="ru-RU" sz="1400">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1"/>
                  </a:ext>
                </a:extLst>
              </a:tr>
            </a:tbl>
          </a:graphicData>
        </a:graphic>
      </p:graphicFrame>
      <p:pic>
        <p:nvPicPr>
          <p:cNvPr id="3" name="Рисунок 2">
            <a:extLst>
              <a:ext uri="{FF2B5EF4-FFF2-40B4-BE49-F238E27FC236}">
                <a16:creationId xmlns:a16="http://schemas.microsoft.com/office/drawing/2014/main" xmlns="" id="{EBB00740-A988-4521-BA08-E1C35D5220D4}"/>
              </a:ext>
            </a:extLst>
          </p:cNvPr>
          <p:cNvPicPr>
            <a:picLocks noChangeAspect="1"/>
          </p:cNvPicPr>
          <p:nvPr/>
        </p:nvPicPr>
        <p:blipFill>
          <a:blip r:embed="rId3">
            <a:extLst>
              <a:ext uri="{28A0092B-C50C-407E-A947-70E740481C1C}">
                <a14:useLocalDpi xmlns:a14="http://schemas.microsoft.com/office/drawing/2010/main" val="0"/>
              </a:ext>
            </a:extLst>
          </a:blip>
          <a:srcRect b="26980"/>
          <a:stretch>
            <a:fillRect/>
          </a:stretch>
        </p:blipFill>
        <p:spPr>
          <a:xfrm>
            <a:off x="107504" y="2283718"/>
            <a:ext cx="8856983" cy="2520280"/>
          </a:xfrm>
          <a:prstGeom prst="rect">
            <a:avLst/>
          </a:prstGeom>
        </p:spPr>
      </p:pic>
    </p:spTree>
    <p:extLst>
      <p:ext uri="{BB962C8B-B14F-4D97-AF65-F5344CB8AC3E}">
        <p14:creationId xmlns:p14="http://schemas.microsoft.com/office/powerpoint/2010/main" val="4211390036"/>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0" y="0"/>
            <a:ext cx="9144000" cy="646331"/>
          </a:xfrm>
          <a:prstGeom prst="rect">
            <a:avLst/>
          </a:prstGeom>
          <a:noFill/>
        </p:spPr>
        <p:txBody>
          <a:bodyPr wrap="square" rtlCol="0">
            <a:spAutoFit/>
          </a:bodyPr>
          <a:lstStyle/>
          <a:p>
            <a:pPr algn="ctr"/>
            <a:r>
              <a:rPr lang="ru-RU" b="1" i="1">
                <a:solidFill>
                  <a:srgbClr val="008000"/>
                </a:solidFill>
                <a:latin typeface="Georgia" pitchFamily="18" charset="0"/>
              </a:rPr>
              <a:t>Индустриальные площадки, оснащенные инфраструктурой с размещением  объектов недвижимости  в  Слуцком районе </a:t>
            </a:r>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323052601"/>
              </p:ext>
            </p:extLst>
          </p:nvPr>
        </p:nvGraphicFramePr>
        <p:xfrm>
          <a:off x="107504" y="699542"/>
          <a:ext cx="8856983" cy="2194560"/>
        </p:xfrm>
        <a:graphic>
          <a:graphicData uri="http://schemas.openxmlformats.org/drawingml/2006/table">
            <a:tbl>
              <a:tblPr firstRow="1" bandRow="1">
                <a:tableStyleId>{5C22544A-7EE6-4342-B048-85BDC9FD1C3A}</a:tableStyleId>
              </a:tblPr>
              <a:tblGrid>
                <a:gridCol w="3240360">
                  <a:extLst>
                    <a:ext uri="{9D8B030D-6E8A-4147-A177-3AD203B41FA5}">
                      <a16:colId xmlns:a16="http://schemas.microsoft.com/office/drawing/2014/main" xmlns="" val="20000"/>
                    </a:ext>
                  </a:extLst>
                </a:gridCol>
                <a:gridCol w="5616623">
                  <a:extLst>
                    <a:ext uri="{9D8B030D-6E8A-4147-A177-3AD203B41FA5}">
                      <a16:colId xmlns:a16="http://schemas.microsoft.com/office/drawing/2014/main" xmlns="" val="20001"/>
                    </a:ext>
                  </a:extLst>
                </a:gridCol>
              </a:tblGrid>
              <a:tr h="360040">
                <a:tc>
                  <a:txBody>
                    <a:bodyPr vert="horz" wrap="square"/>
                    <a:lstStyle/>
                    <a:p>
                      <a:pPr algn="ctr"/>
                      <a:r>
                        <a:rPr kumimoji="0" lang="ru-RU" sz="1300" b="1" kern="1200">
                          <a:solidFill>
                            <a:srgbClr val="003300"/>
                          </a:solidFill>
                          <a:latin typeface="Times New Roman" pitchFamily="18" charset="0"/>
                          <a:ea typeface="+mn-ea"/>
                          <a:cs typeface="Times New Roman" pitchFamily="18" charset="0"/>
                        </a:rPr>
                        <a:t>Место расположения индустриальной площадки</a:t>
                      </a:r>
                      <a:endParaRPr lang="ru-RU" sz="1300">
                        <a:solidFill>
                          <a:srgbClr val="003300"/>
                        </a:solidFill>
                        <a:latin typeface="Times New Roman" pitchFamily="18" charset="0"/>
                        <a:cs typeface="Times New Roman" pitchFamily="18" charset="0"/>
                      </a:endParaRPr>
                    </a:p>
                  </a:txBody>
                  <a:tcPr anchor="ctr">
                    <a:blipFill>
                      <a:blip r:embed="rId2"/>
                      <a:tile tx="0" ty="0" sx="100000" sy="100000" flip="none" algn="tl"/>
                    </a:blipFill>
                  </a:tcPr>
                </a:tc>
                <a:tc>
                  <a:txBody>
                    <a:bodyPr vert="horz" wrap="square"/>
                    <a:lstStyle/>
                    <a:p>
                      <a:pPr algn="ctr"/>
                      <a:r>
                        <a:rPr kumimoji="0" lang="ru-RU" sz="1300" b="1" kern="1200">
                          <a:solidFill>
                            <a:srgbClr val="003300"/>
                          </a:solidFill>
                          <a:latin typeface="Times New Roman" pitchFamily="18" charset="0"/>
                          <a:ea typeface="+mn-ea"/>
                          <a:cs typeface="Times New Roman" pitchFamily="18" charset="0"/>
                        </a:rPr>
                        <a:t>Оснащенность инфраструктурой</a:t>
                      </a:r>
                      <a:endParaRPr lang="ru-RU" sz="1300">
                        <a:solidFill>
                          <a:srgbClr val="003300"/>
                        </a:solidFill>
                        <a:latin typeface="Times New Roman" pitchFamily="18" charset="0"/>
                        <a:cs typeface="Times New Roman" pitchFamily="18" charset="0"/>
                      </a:endParaRPr>
                    </a:p>
                  </a:txBody>
                  <a:tcPr anchor="ctr">
                    <a:blipFill>
                      <a:blip r:embed="rId2"/>
                      <a:tile tx="0" ty="0" sx="100000" sy="100000" flip="none" algn="tl"/>
                    </a:blipFill>
                  </a:tcPr>
                </a:tc>
                <a:extLst>
                  <a:ext uri="{0D108BD9-81ED-4DB2-BD59-A6C34878D82A}">
                    <a16:rowId xmlns:a16="http://schemas.microsoft.com/office/drawing/2014/main" xmlns="" val="10000"/>
                  </a:ext>
                </a:extLst>
              </a:tr>
              <a:tr h="646072">
                <a:tc>
                  <a:txBody>
                    <a:bodyPr vert="horz" wrap="square"/>
                    <a:lstStyle/>
                    <a:p>
                      <a:pPr algn="l">
                        <a:lnSpc>
                          <a:spcPct val="100000"/>
                        </a:lnSpc>
                        <a:spcAft>
                          <a:spcPct val="0"/>
                        </a:spcAft>
                      </a:pPr>
                      <a:r>
                        <a:rPr lang="ru-RU" sz="1400">
                          <a:latin typeface="Times New Roman" pitchFamily="18" charset="0"/>
                          <a:ea typeface="Calibri"/>
                          <a:cs typeface="Times New Roman" pitchFamily="18" charset="0"/>
                        </a:rPr>
                        <a:t>Минская область, г. Слуцк, пер. Новый, 4-й, 7А, </a:t>
                      </a:r>
                      <a:endParaRPr lang="en-US" sz="1400">
                        <a:latin typeface="Times New Roman" pitchFamily="18" charset="0"/>
                        <a:ea typeface="Calibri"/>
                        <a:cs typeface="Times New Roman" pitchFamily="18" charset="0"/>
                      </a:endParaRPr>
                    </a:p>
                    <a:p>
                      <a:pPr algn="l">
                        <a:lnSpc>
                          <a:spcPct val="100000"/>
                        </a:lnSpc>
                        <a:spcAft>
                          <a:spcPct val="0"/>
                        </a:spcAft>
                      </a:pPr>
                      <a:r>
                        <a:rPr lang="ru-RU" sz="1400" b="1">
                          <a:latin typeface="Times New Roman" pitchFamily="18" charset="0"/>
                          <a:ea typeface="Calibri"/>
                          <a:cs typeface="Times New Roman" pitchFamily="18" charset="0"/>
                        </a:rPr>
                        <a:t>ДУП «СПМК-122» </a:t>
                      </a:r>
                    </a:p>
                    <a:p>
                      <a:pPr algn="l">
                        <a:lnSpc>
                          <a:spcPct val="100000"/>
                        </a:lnSpc>
                        <a:spcAft>
                          <a:spcPct val="0"/>
                        </a:spcAft>
                      </a:pPr>
                      <a:r>
                        <a:rPr lang="ru-RU" sz="1400" b="1">
                          <a:latin typeface="Times New Roman" pitchFamily="18" charset="0"/>
                          <a:ea typeface="Calibri"/>
                          <a:cs typeface="Times New Roman" pitchFamily="18" charset="0"/>
                        </a:rPr>
                        <a:t>УП «Минскоблсельстрой», </a:t>
                      </a:r>
                    </a:p>
                    <a:p>
                      <a:pPr algn="l">
                        <a:lnSpc>
                          <a:spcPct val="100000"/>
                        </a:lnSpc>
                        <a:spcAft>
                          <a:spcPct val="0"/>
                        </a:spcAft>
                      </a:pPr>
                      <a:r>
                        <a:rPr kumimoji="0" lang="ru-RU" sz="1400" kern="1200">
                          <a:solidFill>
                            <a:schemeClr val="dk1"/>
                          </a:solidFill>
                          <a:latin typeface="Times New Roman" pitchFamily="18" charset="0"/>
                          <a:ea typeface="+mn-ea"/>
                          <a:cs typeface="Times New Roman" pitchFamily="18" charset="0"/>
                        </a:rPr>
                        <a:t>площадь участка 2,5606 га</a:t>
                      </a:r>
                    </a:p>
                    <a:p>
                      <a:pPr algn="l">
                        <a:lnSpc>
                          <a:spcPct val="100000"/>
                        </a:lnSpc>
                        <a:spcAft>
                          <a:spcPct val="0"/>
                        </a:spcAft>
                      </a:pPr>
                      <a:r>
                        <a:rPr kumimoji="0" lang="ru-RU" sz="1400" kern="1200">
                          <a:solidFill>
                            <a:schemeClr val="dk1"/>
                          </a:solidFill>
                          <a:latin typeface="Times New Roman" pitchFamily="18" charset="0"/>
                          <a:ea typeface="+mn-ea"/>
                          <a:cs typeface="Times New Roman" pitchFamily="18" charset="0"/>
                        </a:rPr>
                        <a:t> (для осуществления услуг)</a:t>
                      </a:r>
                      <a:endParaRPr lang="ru-RU" sz="1400" b="1">
                        <a:latin typeface="Times New Roman" pitchFamily="18" charset="0"/>
                        <a:ea typeface="Calibri"/>
                        <a:cs typeface="Times New Roman" pitchFamily="18" charset="0"/>
                      </a:endParaRPr>
                    </a:p>
                  </a:txBody>
                  <a:tcPr marL="68580" marR="68580" marT="0" marB="0"/>
                </a:tc>
                <a:tc>
                  <a:txBody>
                    <a:bodyPr vert="horz" wrap="square"/>
                    <a:lstStyle/>
                    <a:p>
                      <a:pPr algn="just"/>
                      <a:r>
                        <a:rPr kumimoji="0" lang="ru-RU" sz="1400" kern="1200">
                          <a:solidFill>
                            <a:schemeClr val="dk1"/>
                          </a:solidFill>
                          <a:latin typeface="Times New Roman" pitchFamily="18" charset="0"/>
                          <a:ea typeface="+mn-ea"/>
                          <a:cs typeface="Times New Roman" pitchFamily="18" charset="0"/>
                        </a:rPr>
                        <a:t>автодорога Р-43 в 2 км, железнодорожные пути в 1 км, электроснабжение, теплоснабжение, водоснабжение, канализация. На земельном  участке  находится  3 здания (</a:t>
                      </a:r>
                      <a:r>
                        <a:rPr kumimoji="0" lang="ru-RU" sz="1400" b="0" i="0" kern="1200">
                          <a:solidFill>
                            <a:schemeClr val="dk1"/>
                          </a:solidFill>
                          <a:effectLst/>
                          <a:latin typeface="Times New Roman" pitchFamily="18" charset="0"/>
                          <a:ea typeface="+mn-ea"/>
                          <a:cs typeface="Times New Roman" pitchFamily="18" charset="0"/>
                        </a:rPr>
                        <a:t>здание административно-хозяйственное</a:t>
                      </a:r>
                      <a:r>
                        <a:rPr kumimoji="0" lang="ru-RU" sz="1400" kern="1200">
                          <a:solidFill>
                            <a:schemeClr val="dk1"/>
                          </a:solidFill>
                          <a:latin typeface="Times New Roman" pitchFamily="18" charset="0"/>
                          <a:ea typeface="+mn-ea"/>
                          <a:cs typeface="Times New Roman" pitchFamily="18" charset="0"/>
                        </a:rPr>
                        <a:t>, инв.№640/С-26921, </a:t>
                      </a:r>
                      <a:r>
                        <a:rPr kumimoji="0" lang="ru-RU" sz="1400" b="0" i="0" kern="1200">
                          <a:solidFill>
                            <a:schemeClr val="dk1"/>
                          </a:solidFill>
                          <a:effectLst/>
                          <a:latin typeface="Times New Roman" pitchFamily="18" charset="0"/>
                          <a:ea typeface="+mn-ea"/>
                          <a:cs typeface="Times New Roman" pitchFamily="18" charset="0"/>
                        </a:rPr>
                        <a:t>здание специализированное для ремонта и (или) технического обслуживания автомобилей (в том числе автомобильные заправочные, зарядные и газонаполнительные станции)</a:t>
                      </a:r>
                      <a:r>
                        <a:rPr kumimoji="0" lang="ru-RU" sz="1400" kern="1200">
                          <a:solidFill>
                            <a:schemeClr val="dk1"/>
                          </a:solidFill>
                          <a:latin typeface="Times New Roman" pitchFamily="18" charset="0"/>
                          <a:ea typeface="+mn-ea"/>
                          <a:cs typeface="Times New Roman" pitchFamily="18" charset="0"/>
                        </a:rPr>
                        <a:t>, инв. № </a:t>
                      </a:r>
                      <a:r>
                        <a:rPr kumimoji="0" lang="en-US" sz="1400" b="0" i="0" kern="1200">
                          <a:solidFill>
                            <a:schemeClr val="dk1"/>
                          </a:solidFill>
                          <a:effectLst/>
                          <a:latin typeface="Times New Roman" pitchFamily="18" charset="0"/>
                          <a:ea typeface="+mn-ea"/>
                          <a:cs typeface="Times New Roman" pitchFamily="18" charset="0"/>
                        </a:rPr>
                        <a:t>640/C-26928</a:t>
                      </a:r>
                      <a:r>
                        <a:rPr kumimoji="0" lang="ru-RU" sz="1400" b="0" i="0" kern="1200">
                          <a:solidFill>
                            <a:schemeClr val="dk1"/>
                          </a:solidFill>
                          <a:effectLst/>
                          <a:latin typeface="Times New Roman" pitchFamily="18" charset="0"/>
                          <a:ea typeface="+mn-ea"/>
                          <a:cs typeface="Times New Roman" pitchFamily="18" charset="0"/>
                        </a:rPr>
                        <a:t>, здание специализированное много назначения, инв.№640/С-26923</a:t>
                      </a:r>
                      <a:r>
                        <a:rPr kumimoji="0" lang="ru-RU" sz="1400" kern="1200">
                          <a:solidFill>
                            <a:schemeClr val="dk1"/>
                          </a:solidFill>
                          <a:latin typeface="Times New Roman" pitchFamily="18" charset="0"/>
                          <a:ea typeface="+mn-ea"/>
                          <a:cs typeface="Times New Roman" pitchFamily="18" charset="0"/>
                        </a:rPr>
                        <a:t>) общей площадью</a:t>
                      </a:r>
                      <a:r>
                        <a:rPr kumimoji="0" lang="ru-RU" sz="1400" kern="1200" baseline="0">
                          <a:solidFill>
                            <a:schemeClr val="dk1"/>
                          </a:solidFill>
                          <a:latin typeface="Times New Roman" pitchFamily="18" charset="0"/>
                          <a:ea typeface="+mn-ea"/>
                          <a:cs typeface="Times New Roman" pitchFamily="18" charset="0"/>
                        </a:rPr>
                        <a:t> 2254,2 кв.м.</a:t>
                      </a:r>
                      <a:endParaRPr lang="ru-RU" sz="1400">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1"/>
                  </a:ext>
                </a:extLst>
              </a:tr>
            </a:tbl>
          </a:graphicData>
        </a:graphic>
      </p:graphicFrame>
      <p:pic>
        <p:nvPicPr>
          <p:cNvPr id="7" name="Рисунок 6">
            <a:extLst>
              <a:ext uri="{FF2B5EF4-FFF2-40B4-BE49-F238E27FC236}">
                <a16:creationId xmlns:a16="http://schemas.microsoft.com/office/drawing/2014/main" xmlns="" id="{09F99FE0-DE23-48AC-9029-3808250834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3003798"/>
            <a:ext cx="7848872" cy="2016224"/>
          </a:xfrm>
          <a:prstGeom prst="rect">
            <a:avLst/>
          </a:prstGeom>
        </p:spPr>
      </p:pic>
    </p:spTree>
    <p:extLst>
      <p:ext uri="{BB962C8B-B14F-4D97-AF65-F5344CB8AC3E}">
        <p14:creationId xmlns:p14="http://schemas.microsoft.com/office/powerpoint/2010/main" val="3019123159"/>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107504" y="20447"/>
            <a:ext cx="9144000" cy="646331"/>
          </a:xfrm>
          <a:prstGeom prst="rect">
            <a:avLst/>
          </a:prstGeom>
          <a:noFill/>
        </p:spPr>
        <p:txBody>
          <a:bodyPr wrap="square" rtlCol="0">
            <a:spAutoFit/>
          </a:bodyPr>
          <a:lstStyle/>
          <a:p>
            <a:pPr algn="ctr"/>
            <a:r>
              <a:rPr lang="ru-RU" b="1" i="1">
                <a:solidFill>
                  <a:srgbClr val="3333FF"/>
                </a:solidFill>
                <a:latin typeface="Georgia" pitchFamily="18" charset="0"/>
              </a:rPr>
              <a:t>Объекты недвижимого имущества, предлагаемые для продажи </a:t>
            </a:r>
          </a:p>
          <a:p>
            <a:pPr algn="ctr"/>
            <a:r>
              <a:rPr lang="ru-RU" b="1" i="1">
                <a:solidFill>
                  <a:srgbClr val="3333FF"/>
                </a:solidFill>
                <a:latin typeface="Georgia" pitchFamily="18" charset="0"/>
              </a:rPr>
              <a:t>с аукционных торгов инвесторам</a:t>
            </a:r>
            <a:endParaRPr lang="ru-RU">
              <a:solidFill>
                <a:srgbClr val="3333FF"/>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132289930"/>
              </p:ext>
            </p:extLst>
          </p:nvPr>
        </p:nvGraphicFramePr>
        <p:xfrm>
          <a:off x="813892" y="627534"/>
          <a:ext cx="7992888" cy="2173671"/>
        </p:xfrm>
        <a:graphic>
          <a:graphicData uri="http://schemas.openxmlformats.org/drawingml/2006/table">
            <a:tbl>
              <a:tblPr firstRow="1" bandRow="1">
                <a:tableStyleId>{5C22544A-7EE6-4342-B048-85BDC9FD1C3A}</a:tableStyleId>
              </a:tblPr>
              <a:tblGrid>
                <a:gridCol w="7992888">
                  <a:extLst>
                    <a:ext uri="{9D8B030D-6E8A-4147-A177-3AD203B41FA5}">
                      <a16:colId xmlns:a16="http://schemas.microsoft.com/office/drawing/2014/main" xmlns="" val="20000"/>
                    </a:ext>
                  </a:extLst>
                </a:gridCol>
              </a:tblGrid>
              <a:tr h="405831">
                <a:tc>
                  <a:txBody>
                    <a:bodyPr vert="horz" wrap="square"/>
                    <a:lstStyle/>
                    <a:p>
                      <a:pPr algn="ctr"/>
                      <a:r>
                        <a:rPr lang="ru-RU" sz="1500" b="0">
                          <a:solidFill>
                            <a:schemeClr val="tx1"/>
                          </a:solidFill>
                          <a:latin typeface="Times New Roman" pitchFamily="18" charset="0"/>
                          <a:ea typeface="Calibri"/>
                          <a:cs typeface="Times New Roman" pitchFamily="18" charset="0"/>
                        </a:rPr>
                        <a:t>Балансодержатель - </a:t>
                      </a:r>
                      <a:r>
                        <a:rPr lang="ru-RU" sz="1500" b="1">
                          <a:solidFill>
                            <a:schemeClr val="tx1"/>
                          </a:solidFill>
                          <a:latin typeface="Times New Roman" pitchFamily="18" charset="0"/>
                          <a:ea typeface="Calibri"/>
                          <a:cs typeface="Times New Roman" pitchFamily="18" charset="0"/>
                        </a:rPr>
                        <a:t>КУП «Слуцкое ЖКХ»</a:t>
                      </a:r>
                      <a:r>
                        <a:rPr kumimoji="0" lang="ru-RU" sz="1500" b="1" kern="1200">
                          <a:solidFill>
                            <a:schemeClr val="tx1"/>
                          </a:solidFill>
                          <a:latin typeface="Times New Roman" pitchFamily="18" charset="0"/>
                          <a:ea typeface="+mn-ea"/>
                          <a:cs typeface="Times New Roman" pitchFamily="18" charset="0"/>
                        </a:rPr>
                        <a:t> </a:t>
                      </a:r>
                      <a:endParaRPr lang="ru-RU" sz="1500">
                        <a:solidFill>
                          <a:schemeClr val="tx1"/>
                        </a:solidFill>
                        <a:latin typeface="Times New Roman" panose="02020603050405020304" pitchFamily="18" charset="0"/>
                        <a:cs typeface="Times New Roman" panose="02020603050405020304" pitchFamily="18" charset="0"/>
                      </a:endParaRPr>
                    </a:p>
                  </a:txBody>
                  <a:tcPr anchor="ctr">
                    <a:blipFill>
                      <a:blip r:embed="rId2"/>
                      <a:tile tx="0" ty="0" sx="100000" sy="100000" flip="none" algn="tl"/>
                    </a:blipFill>
                  </a:tcPr>
                </a:tc>
                <a:extLst>
                  <a:ext uri="{0D108BD9-81ED-4DB2-BD59-A6C34878D82A}">
                    <a16:rowId xmlns:a16="http://schemas.microsoft.com/office/drawing/2014/main" xmlns="" val="10000"/>
                  </a:ext>
                </a:extLst>
              </a:tr>
              <a:tr h="1196773">
                <a:tc>
                  <a:txBody>
                    <a:bodyPr vert="horz" wrap="square"/>
                    <a:lstStyle/>
                    <a:p>
                      <a:pPr algn="ctr">
                        <a:lnSpc>
                          <a:spcPct val="100000"/>
                        </a:lnSpc>
                        <a:spcAft>
                          <a:spcPct val="0"/>
                        </a:spcAft>
                      </a:pPr>
                      <a:r>
                        <a:rPr lang="ru-RU" sz="1500">
                          <a:latin typeface="Times New Roman" pitchFamily="18" charset="0"/>
                          <a:ea typeface="Calibri"/>
                          <a:cs typeface="Times New Roman" pitchFamily="18" charset="0"/>
                        </a:rPr>
                        <a:t>Консервно-фабрикатный цех, инв.№640/</a:t>
                      </a:r>
                      <a:r>
                        <a:rPr lang="en-US" sz="1500">
                          <a:latin typeface="Times New Roman" pitchFamily="18" charset="0"/>
                          <a:ea typeface="Calibri"/>
                          <a:cs typeface="Times New Roman" pitchFamily="18" charset="0"/>
                        </a:rPr>
                        <a:t>D-</a:t>
                      </a:r>
                      <a:r>
                        <a:rPr lang="ru-RU" sz="1500">
                          <a:latin typeface="Times New Roman" pitchFamily="18" charset="0"/>
                          <a:ea typeface="Calibri"/>
                          <a:cs typeface="Times New Roman" pitchFamily="18" charset="0"/>
                        </a:rPr>
                        <a:t>83529,</a:t>
                      </a:r>
                    </a:p>
                    <a:p>
                      <a:pPr algn="ctr">
                        <a:lnSpc>
                          <a:spcPct val="100000"/>
                        </a:lnSpc>
                        <a:spcAft>
                          <a:spcPct val="0"/>
                        </a:spcAft>
                      </a:pPr>
                      <a:r>
                        <a:rPr lang="ru-RU" sz="1500">
                          <a:latin typeface="Times New Roman" pitchFamily="18" charset="0"/>
                          <a:ea typeface="Calibri"/>
                          <a:cs typeface="Times New Roman" pitchFamily="18" charset="0"/>
                        </a:rPr>
                        <a:t>Минская область, г. Слуцк, ул. Ленина, 116-2, </a:t>
                      </a:r>
                      <a:r>
                        <a:rPr kumimoji="0" lang="ru-RU" sz="1500" b="0" kern="1200">
                          <a:solidFill>
                            <a:schemeClr val="dk1"/>
                          </a:solidFill>
                          <a:latin typeface="Times New Roman" pitchFamily="18" charset="0"/>
                          <a:ea typeface="+mn-ea"/>
                          <a:cs typeface="Times New Roman" pitchFamily="18" charset="0"/>
                        </a:rPr>
                        <a:t>о</a:t>
                      </a:r>
                      <a:r>
                        <a:rPr kumimoji="0" lang="ru-RU" sz="1500" kern="1200">
                          <a:solidFill>
                            <a:schemeClr val="dk1"/>
                          </a:solidFill>
                          <a:latin typeface="Times New Roman" pitchFamily="18" charset="0"/>
                          <a:ea typeface="+mn-ea"/>
                          <a:cs typeface="Times New Roman" pitchFamily="18" charset="0"/>
                        </a:rPr>
                        <a:t>бщая площадь</a:t>
                      </a:r>
                      <a:r>
                        <a:rPr kumimoji="0" lang="ru-RU" sz="1500" kern="1200" baseline="0">
                          <a:solidFill>
                            <a:schemeClr val="dk1"/>
                          </a:solidFill>
                          <a:latin typeface="Times New Roman" pitchFamily="18" charset="0"/>
                          <a:ea typeface="+mn-ea"/>
                          <a:cs typeface="Times New Roman" pitchFamily="18" charset="0"/>
                        </a:rPr>
                        <a:t> 2824,2 кв.м. </a:t>
                      </a:r>
                    </a:p>
                    <a:p>
                      <a:pPr algn="ctr">
                        <a:lnSpc>
                          <a:spcPct val="100000"/>
                        </a:lnSpc>
                        <a:spcAft>
                          <a:spcPct val="0"/>
                        </a:spcAft>
                      </a:pPr>
                      <a:r>
                        <a:rPr kumimoji="0" lang="ru-RU" sz="1500" kern="1200" baseline="0">
                          <a:solidFill>
                            <a:schemeClr val="dk1"/>
                          </a:solidFill>
                          <a:latin typeface="Times New Roman" pitchFamily="18" charset="0"/>
                          <a:ea typeface="+mn-ea"/>
                          <a:cs typeface="Times New Roman" pitchFamily="18" charset="0"/>
                        </a:rPr>
                        <a:t>Здание является </a:t>
                      </a:r>
                      <a:r>
                        <a:rPr kumimoji="0" lang="ru-RU" sz="1500" u="sng" kern="1200" baseline="0">
                          <a:solidFill>
                            <a:schemeClr val="dk1"/>
                          </a:solidFill>
                          <a:latin typeface="Times New Roman" pitchFamily="18" charset="0"/>
                          <a:ea typeface="+mn-ea"/>
                          <a:cs typeface="Times New Roman" pitchFamily="18" charset="0"/>
                        </a:rPr>
                        <a:t>историко-культурной ценностью</a:t>
                      </a:r>
                      <a:r>
                        <a:rPr kumimoji="0" lang="ru-RU" sz="1500" kern="1200" baseline="0">
                          <a:solidFill>
                            <a:schemeClr val="dk1"/>
                          </a:solidFill>
                          <a:latin typeface="Times New Roman" pitchFamily="18" charset="0"/>
                          <a:ea typeface="+mn-ea"/>
                          <a:cs typeface="Times New Roman" pitchFamily="18" charset="0"/>
                        </a:rPr>
                        <a:t>, начальная цена продажи снижена на 80 % </a:t>
                      </a:r>
                    </a:p>
                    <a:p>
                      <a:pPr algn="ctr">
                        <a:lnSpc>
                          <a:spcPct val="100000"/>
                        </a:lnSpc>
                        <a:spcAft>
                          <a:spcPct val="0"/>
                        </a:spcAft>
                      </a:pPr>
                      <a:r>
                        <a:rPr kumimoji="0" lang="ru-RU" sz="1500" kern="1200" baseline="0">
                          <a:solidFill>
                            <a:schemeClr val="dk1"/>
                          </a:solidFill>
                          <a:latin typeface="Times New Roman" pitchFamily="18" charset="0"/>
                          <a:ea typeface="+mn-ea"/>
                          <a:cs typeface="Times New Roman" pitchFamily="18" charset="0"/>
                        </a:rPr>
                        <a:t>и составляет 573,0 тыс.рублей</a:t>
                      </a:r>
                      <a:endParaRPr kumimoji="0" lang="ru-RU" sz="1500" kern="1200" baseline="0">
                        <a:solidFill>
                          <a:schemeClr val="dk1"/>
                        </a:solidFill>
                        <a:latin typeface="Times New Roman" panose="02020603050405020304" pitchFamily="18" charset="0"/>
                        <a:ea typeface="+mn-ea"/>
                        <a:cs typeface="Times New Roman" panose="02020603050405020304" pitchFamily="18" charset="0"/>
                      </a:endParaRPr>
                    </a:p>
                    <a:p>
                      <a:pPr algn="ctr">
                        <a:lnSpc>
                          <a:spcPct val="100000"/>
                        </a:lnSpc>
                        <a:spcAft>
                          <a:spcPct val="0"/>
                        </a:spcAft>
                      </a:pPr>
                      <a:r>
                        <a:rPr lang="ru-RU" sz="1400" b="0" i="1">
                          <a:latin typeface="Times New Roman" pitchFamily="18" charset="0"/>
                          <a:ea typeface="Calibri"/>
                          <a:cs typeface="Times New Roman" pitchFamily="18" charset="0"/>
                        </a:rPr>
                        <a:t>(для открытия объектов административного и административно-торгового назначения, финансового, гостиничного, объектов образования и воспитания, физкультурно-оздоровительного и спортивного, культурно-просветительского и зрелищного, розничной торговли, общественного питания, бытового обслуживания населения). </a:t>
                      </a:r>
                    </a:p>
                  </a:txBody>
                  <a:tcPr marL="68580" marR="68580" marT="0" marB="0"/>
                </a:tc>
                <a:extLst>
                  <a:ext uri="{0D108BD9-81ED-4DB2-BD59-A6C34878D82A}">
                    <a16:rowId xmlns:a16="http://schemas.microsoft.com/office/drawing/2014/main" xmlns="" val="10001"/>
                  </a:ext>
                </a:extLst>
              </a:tr>
            </a:tbl>
          </a:graphicData>
        </a:graphic>
      </p:graphicFrame>
      <p:pic>
        <p:nvPicPr>
          <p:cNvPr id="7" name="Рисунок 6">
            <a:extLst>
              <a:ext uri="{FF2B5EF4-FFF2-40B4-BE49-F238E27FC236}">
                <a16:creationId xmlns:a16="http://schemas.microsoft.com/office/drawing/2014/main" xmlns="" id="{78464410-8DC0-4520-8C4B-A329630EA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92" y="2862165"/>
            <a:ext cx="7992888" cy="2135803"/>
          </a:xfrm>
          <a:prstGeom prst="rect">
            <a:avLst/>
          </a:prstGeom>
        </p:spPr>
      </p:pic>
    </p:spTree>
    <p:extLst>
      <p:ext uri="{BB962C8B-B14F-4D97-AF65-F5344CB8AC3E}">
        <p14:creationId xmlns:p14="http://schemas.microsoft.com/office/powerpoint/2010/main" val="4291908086"/>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107504" y="20447"/>
            <a:ext cx="9144000" cy="646331"/>
          </a:xfrm>
          <a:prstGeom prst="rect">
            <a:avLst/>
          </a:prstGeom>
          <a:noFill/>
        </p:spPr>
        <p:txBody>
          <a:bodyPr wrap="square" rtlCol="0">
            <a:spAutoFit/>
          </a:bodyPr>
          <a:lstStyle/>
          <a:p>
            <a:pPr algn="ctr"/>
            <a:r>
              <a:rPr lang="ru-RU" b="1" i="1">
                <a:solidFill>
                  <a:srgbClr val="3333FF"/>
                </a:solidFill>
                <a:latin typeface="Georgia" pitchFamily="18" charset="0"/>
              </a:rPr>
              <a:t>Объекты недвижимого имущества, предлагаемые для продажи </a:t>
            </a:r>
          </a:p>
          <a:p>
            <a:pPr algn="ctr"/>
            <a:r>
              <a:rPr lang="ru-RU" b="1" i="1">
                <a:solidFill>
                  <a:srgbClr val="3333FF"/>
                </a:solidFill>
                <a:latin typeface="Georgia" pitchFamily="18" charset="0"/>
              </a:rPr>
              <a:t>с аукционных торгов инвесторам</a:t>
            </a:r>
            <a:endParaRPr lang="ru-RU">
              <a:solidFill>
                <a:srgbClr val="3333FF"/>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867606447"/>
              </p:ext>
            </p:extLst>
          </p:nvPr>
        </p:nvGraphicFramePr>
        <p:xfrm>
          <a:off x="899592" y="843558"/>
          <a:ext cx="7821488" cy="1006112"/>
        </p:xfrm>
        <a:graphic>
          <a:graphicData uri="http://schemas.openxmlformats.org/drawingml/2006/table">
            <a:tbl>
              <a:tblPr firstRow="1" bandRow="1">
                <a:tableStyleId>{5C22544A-7EE6-4342-B048-85BDC9FD1C3A}</a:tableStyleId>
              </a:tblPr>
              <a:tblGrid>
                <a:gridCol w="7821488">
                  <a:extLst>
                    <a:ext uri="{9D8B030D-6E8A-4147-A177-3AD203B41FA5}">
                      <a16:colId xmlns:a16="http://schemas.microsoft.com/office/drawing/2014/main" xmlns="" val="20000"/>
                    </a:ext>
                  </a:extLst>
                </a:gridCol>
              </a:tblGrid>
              <a:tr h="360040">
                <a:tc>
                  <a:txBody>
                    <a:bodyPr vert="horz" wrap="square"/>
                    <a:lstStyle/>
                    <a:p>
                      <a:pPr algn="ctr"/>
                      <a:r>
                        <a:rPr lang="ru-RU" sz="1500" b="0">
                          <a:solidFill>
                            <a:schemeClr val="tx1"/>
                          </a:solidFill>
                          <a:latin typeface="Times New Roman" pitchFamily="18" charset="0"/>
                          <a:ea typeface="Calibri"/>
                          <a:cs typeface="Times New Roman" pitchFamily="18" charset="0"/>
                        </a:rPr>
                        <a:t>Балансодержатель - </a:t>
                      </a:r>
                      <a:r>
                        <a:rPr lang="ru-RU" sz="1500" b="1">
                          <a:solidFill>
                            <a:schemeClr val="tx1"/>
                          </a:solidFill>
                          <a:latin typeface="Times New Roman" pitchFamily="18" charset="0"/>
                          <a:ea typeface="Calibri"/>
                          <a:cs typeface="Times New Roman" pitchFamily="18" charset="0"/>
                        </a:rPr>
                        <a:t>ДУП «ЖРЭП №3» УП «Минскоблсельстрой» </a:t>
                      </a:r>
                      <a:endParaRPr lang="ru-RU" sz="1500">
                        <a:solidFill>
                          <a:schemeClr val="tx1"/>
                        </a:solidFill>
                        <a:latin typeface="Times New Roman" pitchFamily="18" charset="0"/>
                        <a:cs typeface="Times New Roman" pitchFamily="18" charset="0"/>
                      </a:endParaRPr>
                    </a:p>
                  </a:txBody>
                  <a:tcPr anchor="ctr">
                    <a:blipFill>
                      <a:blip r:embed="rId2"/>
                      <a:tile tx="0" ty="0" sx="100000" sy="100000" flip="none" algn="tl"/>
                    </a:blipFill>
                  </a:tcPr>
                </a:tc>
                <a:extLst>
                  <a:ext uri="{0D108BD9-81ED-4DB2-BD59-A6C34878D82A}">
                    <a16:rowId xmlns:a16="http://schemas.microsoft.com/office/drawing/2014/main" xmlns="" val="10000"/>
                  </a:ext>
                </a:extLst>
              </a:tr>
              <a:tr h="646072">
                <a:tc>
                  <a:txBody>
                    <a:bodyPr vert="horz" wrap="square"/>
                    <a:lstStyle/>
                    <a:p>
                      <a:pPr algn="ctr">
                        <a:lnSpc>
                          <a:spcPct val="100000"/>
                        </a:lnSpc>
                        <a:spcAft>
                          <a:spcPct val="0"/>
                        </a:spcAft>
                      </a:pPr>
                      <a:r>
                        <a:rPr lang="ru-RU" sz="1500">
                          <a:latin typeface="Times New Roman" pitchFamily="18" charset="0"/>
                          <a:ea typeface="Calibri"/>
                          <a:cs typeface="Times New Roman" pitchFamily="18" charset="0"/>
                        </a:rPr>
                        <a:t>Складское помещение, инв. № 640/С-75439,</a:t>
                      </a:r>
                    </a:p>
                    <a:p>
                      <a:pPr algn="ctr">
                        <a:lnSpc>
                          <a:spcPct val="100000"/>
                        </a:lnSpc>
                        <a:spcAft>
                          <a:spcPct val="0"/>
                        </a:spcAft>
                      </a:pPr>
                      <a:r>
                        <a:rPr lang="ru-RU" sz="1500">
                          <a:latin typeface="Times New Roman" pitchFamily="18" charset="0"/>
                          <a:ea typeface="Calibri"/>
                          <a:cs typeface="Times New Roman" pitchFamily="18" charset="0"/>
                        </a:rPr>
                        <a:t>Минская область, г. Слуцк, ул. Тутаринова, 19А/8, </a:t>
                      </a:r>
                      <a:r>
                        <a:rPr kumimoji="0" lang="ru-RU" sz="1500" b="0" kern="1200">
                          <a:solidFill>
                            <a:schemeClr val="dk1"/>
                          </a:solidFill>
                          <a:latin typeface="Times New Roman" pitchFamily="18" charset="0"/>
                          <a:ea typeface="+mn-ea"/>
                          <a:cs typeface="Times New Roman" pitchFamily="18" charset="0"/>
                        </a:rPr>
                        <a:t>о</a:t>
                      </a:r>
                      <a:r>
                        <a:rPr kumimoji="0" lang="ru-RU" sz="1500" kern="1200">
                          <a:solidFill>
                            <a:schemeClr val="dk1"/>
                          </a:solidFill>
                          <a:latin typeface="Times New Roman" pitchFamily="18" charset="0"/>
                          <a:ea typeface="+mn-ea"/>
                          <a:cs typeface="Times New Roman" pitchFamily="18" charset="0"/>
                        </a:rPr>
                        <a:t>бщая площадь</a:t>
                      </a:r>
                      <a:r>
                        <a:rPr kumimoji="0" lang="ru-RU" sz="1500" kern="1200" baseline="0">
                          <a:solidFill>
                            <a:schemeClr val="dk1"/>
                          </a:solidFill>
                          <a:latin typeface="Times New Roman" pitchFamily="18" charset="0"/>
                          <a:ea typeface="+mn-ea"/>
                          <a:cs typeface="Times New Roman" pitchFamily="18" charset="0"/>
                        </a:rPr>
                        <a:t> 1565,4 кв.м.</a:t>
                      </a:r>
                      <a:endParaRPr lang="ru-RU" sz="1500" b="1">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bl>
          </a:graphicData>
        </a:graphic>
      </p:graphicFrame>
      <p:pic>
        <p:nvPicPr>
          <p:cNvPr id="6" name="Рисунок 5">
            <a:extLst>
              <a:ext uri="{FF2B5EF4-FFF2-40B4-BE49-F238E27FC236}">
                <a16:creationId xmlns:a16="http://schemas.microsoft.com/office/drawing/2014/main" xmlns="" id="{D0157105-4BAA-4C56-9AAB-92454271F857}"/>
              </a:ext>
            </a:extLst>
          </p:cNvPr>
          <p:cNvPicPr>
            <a:picLocks noChangeAspect="1"/>
          </p:cNvPicPr>
          <p:nvPr/>
        </p:nvPicPr>
        <p:blipFill>
          <a:blip r:embed="rId3">
            <a:extLst>
              <a:ext uri="{28A0092B-C50C-407E-A947-70E740481C1C}">
                <a14:useLocalDpi xmlns:a14="http://schemas.microsoft.com/office/drawing/2010/main" val="0"/>
              </a:ext>
            </a:extLst>
          </a:blip>
          <a:srcRect b="40200"/>
          <a:stretch>
            <a:fillRect/>
          </a:stretch>
        </p:blipFill>
        <p:spPr>
          <a:xfrm>
            <a:off x="1245940" y="2021636"/>
            <a:ext cx="7128792" cy="2854370"/>
          </a:xfrm>
          <a:prstGeom prst="rect">
            <a:avLst/>
          </a:prstGeom>
        </p:spPr>
      </p:pic>
    </p:spTree>
    <p:extLst>
      <p:ext uri="{BB962C8B-B14F-4D97-AF65-F5344CB8AC3E}">
        <p14:creationId xmlns:p14="http://schemas.microsoft.com/office/powerpoint/2010/main" val="746547205"/>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107504" y="20447"/>
            <a:ext cx="9144000" cy="646331"/>
          </a:xfrm>
          <a:prstGeom prst="rect">
            <a:avLst/>
          </a:prstGeom>
          <a:noFill/>
        </p:spPr>
        <p:txBody>
          <a:bodyPr wrap="square" rtlCol="0">
            <a:spAutoFit/>
          </a:bodyPr>
          <a:lstStyle/>
          <a:p>
            <a:pPr algn="ctr"/>
            <a:r>
              <a:rPr lang="ru-RU" b="1" i="1">
                <a:solidFill>
                  <a:srgbClr val="3333FF"/>
                </a:solidFill>
                <a:latin typeface="Georgia" pitchFamily="18" charset="0"/>
              </a:rPr>
              <a:t>Объекты недвижимого имущества, предлагаемые для продажи </a:t>
            </a:r>
          </a:p>
          <a:p>
            <a:pPr algn="ctr"/>
            <a:r>
              <a:rPr lang="ru-RU" b="1" i="1">
                <a:solidFill>
                  <a:srgbClr val="3333FF"/>
                </a:solidFill>
                <a:latin typeface="Georgia" pitchFamily="18" charset="0"/>
              </a:rPr>
              <a:t>с аукционных торгов инвесторам</a:t>
            </a:r>
            <a:endParaRPr lang="ru-RU">
              <a:solidFill>
                <a:srgbClr val="3333FF"/>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26333294"/>
              </p:ext>
            </p:extLst>
          </p:nvPr>
        </p:nvGraphicFramePr>
        <p:xfrm>
          <a:off x="899592" y="843558"/>
          <a:ext cx="7821488" cy="1503040"/>
        </p:xfrm>
        <a:graphic>
          <a:graphicData uri="http://schemas.openxmlformats.org/drawingml/2006/table">
            <a:tbl>
              <a:tblPr firstRow="1" bandRow="1">
                <a:tableStyleId>{5C22544A-7EE6-4342-B048-85BDC9FD1C3A}</a:tableStyleId>
              </a:tblPr>
              <a:tblGrid>
                <a:gridCol w="7821488">
                  <a:extLst>
                    <a:ext uri="{9D8B030D-6E8A-4147-A177-3AD203B41FA5}">
                      <a16:colId xmlns:a16="http://schemas.microsoft.com/office/drawing/2014/main" xmlns="" val="20000"/>
                    </a:ext>
                  </a:extLst>
                </a:gridCol>
              </a:tblGrid>
              <a:tr h="360040">
                <a:tc>
                  <a:txBody>
                    <a:bodyPr vert="horz" wrap="square"/>
                    <a:lstStyle/>
                    <a:p>
                      <a:pPr algn="ctr"/>
                      <a:r>
                        <a:rPr lang="ru-RU" sz="1500" b="0">
                          <a:solidFill>
                            <a:schemeClr val="tx1"/>
                          </a:solidFill>
                          <a:latin typeface="Times New Roman" pitchFamily="18" charset="0"/>
                          <a:ea typeface="Calibri"/>
                          <a:cs typeface="Times New Roman" pitchFamily="18" charset="0"/>
                        </a:rPr>
                        <a:t>Балансодержатель – </a:t>
                      </a:r>
                      <a:r>
                        <a:rPr lang="ru-RU" sz="1500" b="1">
                          <a:solidFill>
                            <a:schemeClr val="tx1"/>
                          </a:solidFill>
                          <a:latin typeface="Times New Roman" pitchFamily="18" charset="0"/>
                          <a:ea typeface="Calibri"/>
                          <a:cs typeface="Times New Roman" pitchFamily="18" charset="0"/>
                        </a:rPr>
                        <a:t>КУП «Универмаг «Слуцк»</a:t>
                      </a:r>
                      <a:endParaRPr lang="ru-RU" sz="1500">
                        <a:solidFill>
                          <a:schemeClr val="tx1"/>
                        </a:solidFill>
                        <a:latin typeface="Times New Roman" pitchFamily="18" charset="0"/>
                        <a:cs typeface="Times New Roman" pitchFamily="18" charset="0"/>
                      </a:endParaRPr>
                    </a:p>
                  </a:txBody>
                  <a:tcPr anchor="ctr">
                    <a:blipFill>
                      <a:blip r:embed="rId2"/>
                      <a:tile tx="0" ty="0" sx="100000" sy="100000" flip="none" algn="tl"/>
                    </a:blipFill>
                  </a:tcPr>
                </a:tc>
                <a:extLst>
                  <a:ext uri="{0D108BD9-81ED-4DB2-BD59-A6C34878D82A}">
                    <a16:rowId xmlns:a16="http://schemas.microsoft.com/office/drawing/2014/main" xmlns="" val="10000"/>
                  </a:ext>
                </a:extLst>
              </a:tr>
              <a:tr h="646072">
                <a:tc>
                  <a:txBody>
                    <a:bodyPr vert="horz" wrap="square"/>
                    <a:lstStyle/>
                    <a:p>
                      <a:pPr algn="ctr">
                        <a:lnSpc>
                          <a:spcPct val="100000"/>
                        </a:lnSpc>
                        <a:spcAft>
                          <a:spcPct val="0"/>
                        </a:spcAft>
                      </a:pPr>
                      <a:r>
                        <a:rPr lang="ru-RU" sz="1500">
                          <a:latin typeface="Times New Roman" pitchFamily="18" charset="0"/>
                          <a:ea typeface="Calibri"/>
                          <a:cs typeface="Times New Roman" pitchFamily="18" charset="0"/>
                        </a:rPr>
                        <a:t>Здание магазина №17, инв. № 640/С-22256,</a:t>
                      </a:r>
                    </a:p>
                    <a:p>
                      <a:pPr marL="0" marR="0" lvl="0" indent="0" algn="ctr" defTabSz="914400" rtl="0" eaLnBrk="1" fontAlgn="auto" latinLnBrk="0" hangingPunct="1">
                        <a:lnSpc>
                          <a:spcPct val="100000"/>
                        </a:lnSpc>
                        <a:spcBef>
                          <a:spcPct val="0"/>
                        </a:spcBef>
                        <a:spcAft>
                          <a:spcPct val="0"/>
                        </a:spcAft>
                        <a:buClrTx/>
                        <a:buSzTx/>
                        <a:buFontTx/>
                        <a:buNone/>
                        <a:defRPr/>
                      </a:pPr>
                      <a:r>
                        <a:rPr lang="ru-RU" sz="1500">
                          <a:latin typeface="Times New Roman" pitchFamily="18" charset="0"/>
                          <a:ea typeface="Calibri"/>
                          <a:cs typeface="Times New Roman" pitchFamily="18" charset="0"/>
                        </a:rPr>
                        <a:t>Минская область, г. Слуцк, ул. Социалистическая, 140А, </a:t>
                      </a:r>
                      <a:r>
                        <a:rPr kumimoji="0" lang="ru-RU" sz="1500" b="0" kern="1200">
                          <a:solidFill>
                            <a:schemeClr val="dk1"/>
                          </a:solidFill>
                          <a:latin typeface="Times New Roman" pitchFamily="18" charset="0"/>
                          <a:ea typeface="+mn-ea"/>
                          <a:cs typeface="Times New Roman" pitchFamily="18" charset="0"/>
                        </a:rPr>
                        <a:t>о</a:t>
                      </a:r>
                      <a:r>
                        <a:rPr kumimoji="0" lang="ru-RU" sz="1500" kern="1200">
                          <a:solidFill>
                            <a:schemeClr val="dk1"/>
                          </a:solidFill>
                          <a:latin typeface="Times New Roman" pitchFamily="18" charset="0"/>
                          <a:ea typeface="+mn-ea"/>
                          <a:cs typeface="Times New Roman" pitchFamily="18" charset="0"/>
                        </a:rPr>
                        <a:t>бщая площадь</a:t>
                      </a:r>
                      <a:r>
                        <a:rPr kumimoji="0" lang="ru-RU" sz="1500" kern="1200" baseline="0">
                          <a:solidFill>
                            <a:schemeClr val="dk1"/>
                          </a:solidFill>
                          <a:latin typeface="Times New Roman" pitchFamily="18" charset="0"/>
                          <a:ea typeface="+mn-ea"/>
                          <a:cs typeface="Times New Roman" pitchFamily="18" charset="0"/>
                        </a:rPr>
                        <a:t> 799,4 кв.м.</a:t>
                      </a:r>
                      <a:r>
                        <a:rPr lang="ru-RU" sz="1600" b="0" i="1">
                          <a:latin typeface="Times New Roman" pitchFamily="18" charset="0"/>
                          <a:ea typeface="Calibri"/>
                          <a:cs typeface="Times New Roman" pitchFamily="18" charset="0"/>
                        </a:rPr>
                        <a:t> </a:t>
                      </a:r>
                    </a:p>
                    <a:p>
                      <a:pPr marL="0" marR="0" lvl="0" indent="0" algn="ctr" defTabSz="914400" rtl="0" eaLnBrk="1" fontAlgn="auto" latinLnBrk="0" hangingPunct="1">
                        <a:lnSpc>
                          <a:spcPct val="100000"/>
                        </a:lnSpc>
                        <a:spcBef>
                          <a:spcPct val="0"/>
                        </a:spcBef>
                        <a:spcAft>
                          <a:spcPct val="0"/>
                        </a:spcAft>
                        <a:buClrTx/>
                        <a:buSzTx/>
                        <a:buFontTx/>
                        <a:buNone/>
                        <a:defRPr/>
                      </a:pPr>
                      <a:r>
                        <a:rPr lang="ru-RU" sz="1500" b="0" i="1">
                          <a:latin typeface="Times New Roman" pitchFamily="18" charset="0"/>
                          <a:ea typeface="Calibri"/>
                          <a:cs typeface="Times New Roman" pitchFamily="18" charset="0"/>
                        </a:rPr>
                        <a:t>(для открытия объектов розничной торговли, общественного питания, образования и воспитания, физкультурно-оздоровительного и спортивного назначения, культурно-просветительского и зрелищного, бытового обслуживания населения). </a:t>
                      </a:r>
                    </a:p>
                  </a:txBody>
                  <a:tcPr marL="68580" marR="68580" marT="0" marB="0"/>
                </a:tc>
                <a:extLst>
                  <a:ext uri="{0D108BD9-81ED-4DB2-BD59-A6C34878D82A}">
                    <a16:rowId xmlns:a16="http://schemas.microsoft.com/office/drawing/2014/main" xmlns="" val="10001"/>
                  </a:ext>
                </a:extLst>
              </a:tr>
            </a:tbl>
          </a:graphicData>
        </a:graphic>
      </p:graphicFrame>
      <p:pic>
        <p:nvPicPr>
          <p:cNvPr id="3" name="Рисунок 2">
            <a:extLst>
              <a:ext uri="{FF2B5EF4-FFF2-40B4-BE49-F238E27FC236}">
                <a16:creationId xmlns:a16="http://schemas.microsoft.com/office/drawing/2014/main" xmlns="" id="{9006E1F2-7E9E-40E0-8212-2C611F201B17}"/>
              </a:ext>
            </a:extLst>
          </p:cNvPr>
          <p:cNvPicPr>
            <a:picLocks noChangeAspect="1"/>
          </p:cNvPicPr>
          <p:nvPr/>
        </p:nvPicPr>
        <p:blipFill>
          <a:blip r:embed="rId3">
            <a:extLst>
              <a:ext uri="{28A0092B-C50C-407E-A947-70E740481C1C}">
                <a14:useLocalDpi xmlns:a14="http://schemas.microsoft.com/office/drawing/2010/main" val="0"/>
              </a:ext>
            </a:extLst>
          </a:blip>
          <a:srcRect r="4240" b="29814"/>
          <a:stretch>
            <a:fillRect/>
          </a:stretch>
        </p:blipFill>
        <p:spPr>
          <a:xfrm>
            <a:off x="899592" y="2361838"/>
            <a:ext cx="7821488" cy="2586176"/>
          </a:xfrm>
          <a:prstGeom prst="rect">
            <a:avLst/>
          </a:prstGeom>
        </p:spPr>
      </p:pic>
    </p:spTree>
    <p:extLst>
      <p:ext uri="{BB962C8B-B14F-4D97-AF65-F5344CB8AC3E}">
        <p14:creationId xmlns:p14="http://schemas.microsoft.com/office/powerpoint/2010/main" val="4138378084"/>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Подзаголовок 2"/>
          <p:cNvSpPr>
            <a:spLocks noGrp="1"/>
          </p:cNvSpPr>
          <p:nvPr>
            <p:ph type="subTitle" idx="1"/>
          </p:nvPr>
        </p:nvSpPr>
        <p:spPr>
          <a:xfrm>
            <a:off x="0" y="72008"/>
            <a:ext cx="9144000" cy="771550"/>
          </a:xfrm>
        </p:spPr>
        <p:txBody>
          <a:bodyPr>
            <a:noAutofit/>
          </a:bodyPr>
          <a:lstStyle/>
          <a:p>
            <a:pPr algn="ctr"/>
            <a:endParaRPr lang="ru-RU" sz="1600" b="1" i="1">
              <a:solidFill>
                <a:srgbClr val="730B5F"/>
              </a:solidFill>
              <a:latin typeface="Georgia" pitchFamily="18" charset="0"/>
              <a:cs typeface="Times New Roman" panose="02020603050405020304" pitchFamily="18" charset="0"/>
            </a:endParaRPr>
          </a:p>
          <a:p>
            <a:pPr algn="ctr"/>
            <a:endParaRPr lang="ru-RU" sz="1600" b="1" i="1">
              <a:solidFill>
                <a:srgbClr val="730B5F"/>
              </a:solidFill>
              <a:latin typeface="Georgia" pitchFamily="18" charset="0"/>
              <a:cs typeface="Times New Roman" pitchFamily="18" charset="0"/>
            </a:endParaRPr>
          </a:p>
          <a:p>
            <a:pPr algn="ctr"/>
            <a:endParaRPr lang="ru-RU" sz="1600" b="1" i="1">
              <a:solidFill>
                <a:srgbClr val="730B5F"/>
              </a:solidFill>
              <a:latin typeface="Georgia" pitchFamily="18" charset="0"/>
              <a:cs typeface="Times New Roman" pitchFamily="18" charset="0"/>
            </a:endParaRPr>
          </a:p>
          <a:p>
            <a:pPr algn="ctr"/>
            <a:endParaRPr lang="ru-RU" sz="1600" b="1" i="1">
              <a:solidFill>
                <a:srgbClr val="730B5F"/>
              </a:solidFill>
              <a:latin typeface="Georgia" pitchFamily="18" charset="0"/>
              <a:cs typeface="Times New Roman" pitchFamily="18" charset="0"/>
            </a:endParaRPr>
          </a:p>
          <a:p>
            <a:pPr algn="ctr"/>
            <a:endParaRPr lang="ru-RU" sz="1600" b="1" i="1">
              <a:solidFill>
                <a:srgbClr val="730B5F"/>
              </a:solidFill>
              <a:latin typeface="Georgia" pitchFamily="18" charset="0"/>
              <a:cs typeface="Times New Roman" pitchFamily="18" charset="0"/>
            </a:endParaRPr>
          </a:p>
          <a:p>
            <a:pPr algn="ctr"/>
            <a:endParaRPr lang="ru-RU" sz="1600" b="1" i="1">
              <a:solidFill>
                <a:srgbClr val="730B5F"/>
              </a:solidFill>
              <a:latin typeface="Georgia" pitchFamily="18" charset="0"/>
              <a:cs typeface="Times New Roman" pitchFamily="18" charset="0"/>
            </a:endParaRPr>
          </a:p>
          <a:p>
            <a:pPr algn="ctr"/>
            <a:endParaRPr lang="ru-RU" sz="1600" b="1" i="1">
              <a:solidFill>
                <a:srgbClr val="730B5F"/>
              </a:solidFill>
              <a:latin typeface="Georgia" pitchFamily="18" charset="0"/>
              <a:cs typeface="Times New Roman" pitchFamily="18" charset="0"/>
            </a:endParaRPr>
          </a:p>
          <a:p>
            <a:pPr algn="ctr"/>
            <a:endParaRPr lang="ru-RU" sz="1600" b="1" i="1">
              <a:solidFill>
                <a:srgbClr val="730B5F"/>
              </a:solidFill>
              <a:latin typeface="Georgia" pitchFamily="18" charset="0"/>
              <a:cs typeface="Times New Roman" pitchFamily="18" charset="0"/>
            </a:endParaRPr>
          </a:p>
          <a:p>
            <a:pPr algn="ctr"/>
            <a:endParaRPr lang="ru-RU" sz="1600" b="1" i="1">
              <a:solidFill>
                <a:srgbClr val="730B5F"/>
              </a:solidFill>
              <a:latin typeface="Georgia" pitchFamily="18" charset="0"/>
              <a:cs typeface="Times New Roman" pitchFamily="18" charset="0"/>
            </a:endParaRPr>
          </a:p>
          <a:p>
            <a:pPr algn="ctr"/>
            <a:endParaRPr lang="ru-RU" sz="1600" b="1" i="1">
              <a:solidFill>
                <a:srgbClr val="730B5F"/>
              </a:solidFill>
              <a:latin typeface="Georgia" pitchFamily="18" charset="0"/>
              <a:cs typeface="Times New Roman" pitchFamily="18" charset="0"/>
            </a:endParaRPr>
          </a:p>
          <a:p>
            <a:pPr algn="ctr"/>
            <a:endParaRPr lang="ru-RU" sz="1600" b="1" i="1">
              <a:solidFill>
                <a:srgbClr val="730B5F"/>
              </a:solidFill>
              <a:latin typeface="Georgia" pitchFamily="18" charset="0"/>
              <a:cs typeface="Times New Roman" pitchFamily="18" charset="0"/>
            </a:endParaRPr>
          </a:p>
          <a:p>
            <a:pPr algn="ctr"/>
            <a:endParaRPr lang="ru-RU" sz="1600" b="1" i="1">
              <a:solidFill>
                <a:srgbClr val="730B5F"/>
              </a:solidFill>
              <a:latin typeface="Georgia" pitchFamily="18" charset="0"/>
              <a:cs typeface="Times New Roman" pitchFamily="18" charset="0"/>
            </a:endParaRPr>
          </a:p>
          <a:p>
            <a:pPr algn="ctr"/>
            <a:endParaRPr lang="ru-RU" sz="1600" b="1" i="1">
              <a:solidFill>
                <a:srgbClr val="730B5F"/>
              </a:solidFill>
              <a:latin typeface="Georgia" pitchFamily="18" charset="0"/>
              <a:cs typeface="Times New Roman" pitchFamily="18" charset="0"/>
            </a:endParaRPr>
          </a:p>
          <a:p>
            <a:pPr algn="ctr"/>
            <a:endParaRPr lang="ru-RU" sz="1600" b="1" i="1">
              <a:solidFill>
                <a:srgbClr val="730B5F"/>
              </a:solidFill>
              <a:latin typeface="Georgia" pitchFamily="18" charset="0"/>
              <a:cs typeface="Times New Roman" pitchFamily="18" charset="0"/>
            </a:endParaRPr>
          </a:p>
          <a:p>
            <a:pPr algn="ctr"/>
            <a:endParaRPr lang="ru-RU" sz="1600" b="1" i="1">
              <a:solidFill>
                <a:srgbClr val="730B5F"/>
              </a:solidFill>
              <a:latin typeface="Georgia" pitchFamily="18" charset="0"/>
              <a:cs typeface="Times New Roman" pitchFamily="18" charset="0"/>
            </a:endParaRPr>
          </a:p>
          <a:p>
            <a:pPr algn="ctr"/>
            <a:endParaRPr lang="ru-RU" sz="1600" b="1" i="1">
              <a:solidFill>
                <a:srgbClr val="730B5F"/>
              </a:solidFill>
              <a:latin typeface="Georgia" pitchFamily="18" charset="0"/>
              <a:cs typeface="Times New Roman" pitchFamily="18" charset="0"/>
            </a:endParaRPr>
          </a:p>
          <a:p>
            <a:pPr algn="ctr"/>
            <a:endParaRPr lang="ru-RU" sz="1600" b="1" i="1">
              <a:solidFill>
                <a:srgbClr val="730B5F"/>
              </a:solidFill>
              <a:latin typeface="Georgia" pitchFamily="18" charset="0"/>
              <a:cs typeface="Times New Roman" pitchFamily="18" charset="0"/>
            </a:endParaRPr>
          </a:p>
          <a:p>
            <a:pPr algn="ctr"/>
            <a:endParaRPr lang="ru-RU" sz="1600" b="1" i="1">
              <a:solidFill>
                <a:srgbClr val="730B5F"/>
              </a:solidFill>
              <a:latin typeface="Georgia" pitchFamily="18" charset="0"/>
              <a:cs typeface="Times New Roman" pitchFamily="18" charset="0"/>
            </a:endParaRPr>
          </a:p>
          <a:p>
            <a:pPr algn="ctr"/>
            <a:r>
              <a:rPr lang="ru-RU" sz="1800" b="1" i="1">
                <a:solidFill>
                  <a:srgbClr val="730B5F"/>
                </a:solidFill>
                <a:latin typeface="Georgia" pitchFamily="18" charset="0"/>
                <a:cs typeface="Times New Roman" pitchFamily="18" charset="0"/>
              </a:rPr>
              <a:t>Слуцкий район</a:t>
            </a:r>
            <a:r>
              <a:rPr lang="ru-RU" sz="1800" b="1" i="1">
                <a:solidFill>
                  <a:srgbClr val="730B5F"/>
                </a:solidFill>
                <a:latin typeface="Georgia" pitchFamily="18" charset="0"/>
              </a:rPr>
              <a:t> </a:t>
            </a:r>
            <a:r>
              <a:rPr lang="ru-RU" sz="1400" b="1" i="1">
                <a:solidFill>
                  <a:schemeClr val="accent3">
                    <a:lumMod val="50000"/>
                  </a:schemeClr>
                </a:solidFill>
                <a:latin typeface="Georgia" pitchFamily="18" charset="0"/>
              </a:rPr>
              <a:t>имеет достаточный трудовой и экономический потенциал для комплексного развития всех отраслей экономики. </a:t>
            </a:r>
          </a:p>
          <a:p>
            <a:pPr algn="ctr"/>
            <a:endParaRPr lang="ru-RU" sz="1400" b="1" i="1">
              <a:solidFill>
                <a:srgbClr val="7030A0"/>
              </a:solidFill>
              <a:latin typeface="Georgia" pitchFamily="18" charset="0"/>
              <a:cs typeface="Times New Roman" panose="02020603050405020304" pitchFamily="18" charset="0"/>
            </a:endParaRPr>
          </a:p>
        </p:txBody>
      </p:sp>
      <p:sp>
        <p:nvSpPr>
          <p:cNvPr id="4" name="TextBox 3"/>
          <p:cNvSpPr txBox="1"/>
          <p:nvPr/>
        </p:nvSpPr>
        <p:spPr>
          <a:xfrm>
            <a:off x="971600" y="699542"/>
            <a:ext cx="2376264" cy="369332"/>
          </a:xfrm>
          <a:prstGeom prst="rect">
            <a:avLst/>
          </a:prstGeom>
          <a:noFill/>
        </p:spPr>
        <p:txBody>
          <a:bodyPr wrap="square" rtlCol="0">
            <a:spAutoFit/>
          </a:bodyPr>
          <a:lstStyle/>
          <a:p>
            <a:endParaRPr lang="ru-RU"/>
          </a:p>
        </p:txBody>
      </p:sp>
      <p:sp>
        <p:nvSpPr>
          <p:cNvPr id="6" name="Горизонтальный свиток 5"/>
          <p:cNvSpPr/>
          <p:nvPr/>
        </p:nvSpPr>
        <p:spPr>
          <a:xfrm>
            <a:off x="37753" y="483518"/>
            <a:ext cx="8998743" cy="855340"/>
          </a:xfrm>
          <a:prstGeom prst="horizontalScroll">
            <a:avLst/>
          </a:prstGeom>
          <a:solidFill>
            <a:srgbClr val="F6C9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850" algn="ctr" fontAlgn="base">
              <a:spcBef>
                <a:spcPct val="0"/>
              </a:spcBef>
              <a:spcAft>
                <a:spcPct val="0"/>
              </a:spcAft>
            </a:pPr>
            <a:endParaRPr lang="ru-RU" sz="1700" b="1">
              <a:solidFill>
                <a:schemeClr val="tx1">
                  <a:lumMod val="75000"/>
                  <a:lumOff val="25000"/>
                </a:schemeClr>
              </a:solidFill>
              <a:latin typeface="Georgia" pitchFamily="18" charset="0"/>
              <a:ea typeface="Calibri" panose="020f0502020204030204" pitchFamily="34" charset="0"/>
              <a:cs typeface="Times New Roman" panose="02020603050405020304" pitchFamily="18" charset="0"/>
            </a:endParaRPr>
          </a:p>
          <a:p>
            <a:pPr indent="450850" algn="ctr" fontAlgn="base">
              <a:spcBef>
                <a:spcPct val="0"/>
              </a:spcBef>
              <a:spcAft>
                <a:spcPct val="0"/>
              </a:spcAft>
            </a:pPr>
            <a:r>
              <a:rPr lang="ru-RU" sz="1700" b="1">
                <a:solidFill>
                  <a:schemeClr val="tx1">
                    <a:lumMod val="75000"/>
                    <a:lumOff val="25000"/>
                  </a:schemeClr>
                </a:solidFill>
                <a:latin typeface="Georgia" pitchFamily="18" charset="0"/>
                <a:ea typeface="Calibri" pitchFamily="34" charset="0"/>
                <a:cs typeface="Times New Roman" pitchFamily="18" charset="0"/>
              </a:rPr>
              <a:t>Основой  развития  района  является  промышленность </a:t>
            </a:r>
            <a:r>
              <a:rPr lang="ru-RU" sz="1400" b="1" i="1">
                <a:solidFill>
                  <a:srgbClr val="660066"/>
                </a:solidFill>
                <a:latin typeface="Georgia" pitchFamily="18" charset="0"/>
              </a:rPr>
              <a:t>годовой объем промышленного производства – </a:t>
            </a:r>
            <a:r>
              <a:rPr lang="ru-RU" sz="1600" b="1" i="1">
                <a:solidFill>
                  <a:srgbClr val="660066"/>
                </a:solidFill>
                <a:latin typeface="Georgia" pitchFamily="18" charset="0"/>
              </a:rPr>
              <a:t>2505</a:t>
            </a:r>
            <a:r>
              <a:rPr lang="ru-RU" sz="1400" b="1" i="1">
                <a:solidFill>
                  <a:srgbClr val="660066"/>
                </a:solidFill>
                <a:latin typeface="Georgia" pitchFamily="18" charset="0"/>
              </a:rPr>
              <a:t> млн. рублей</a:t>
            </a:r>
          </a:p>
          <a:p>
            <a:pPr lvl="0" indent="450850" algn="ctr" fontAlgn="base">
              <a:spcBef>
                <a:spcPct val="0"/>
              </a:spcBef>
              <a:spcAft>
                <a:spcPct val="0"/>
              </a:spcAft>
            </a:pPr>
            <a:endParaRPr lang="ru-RU" b="1">
              <a:solidFill>
                <a:srgbClr val="006600"/>
              </a:solidFill>
              <a:latin typeface="Georgia" pitchFamily="18" charset="0"/>
              <a:cs typeface="Arial" panose="020b0604020202020204" pitchFamily="34" charset="0"/>
            </a:endParaRPr>
          </a:p>
        </p:txBody>
      </p:sp>
      <p:sp>
        <p:nvSpPr>
          <p:cNvPr id="8" name="Горизонтальный свиток 7"/>
          <p:cNvSpPr/>
          <p:nvPr/>
        </p:nvSpPr>
        <p:spPr>
          <a:xfrm>
            <a:off x="37753" y="1327612"/>
            <a:ext cx="4355976" cy="1523414"/>
          </a:xfrm>
          <a:prstGeom prst="horizontalScroll">
            <a:avLst/>
          </a:prstGeom>
          <a:solidFill>
            <a:srgbClr val="C0CC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a:solidFill>
                  <a:srgbClr val="A50021"/>
                </a:solidFill>
                <a:latin typeface="Georgia" pitchFamily="18" charset="0"/>
              </a:rPr>
              <a:t>Располагает значимыми запасами земельных ресурсов, пригодных для сельскохозяйственного использования (</a:t>
            </a:r>
            <a:r>
              <a:rPr lang="ru-RU" sz="1200" b="1" i="1">
                <a:solidFill>
                  <a:srgbClr val="A50021"/>
                </a:solidFill>
                <a:latin typeface="Georgia" pitchFamily="18" charset="0"/>
              </a:rPr>
              <a:t>площадь сельхозземель составляет 115,5 тыс. га, бонитет сельхозземель пашни 37,5 балла)</a:t>
            </a:r>
            <a:endParaRPr lang="ru-RU" sz="1200" b="1">
              <a:solidFill>
                <a:srgbClr val="A50021"/>
              </a:solidFill>
              <a:latin typeface="Georgia" pitchFamily="18" charset="0"/>
            </a:endParaRPr>
          </a:p>
        </p:txBody>
      </p:sp>
      <p:sp>
        <p:nvSpPr>
          <p:cNvPr id="9" name="Горизонтальный свиток 8"/>
          <p:cNvSpPr/>
          <p:nvPr/>
        </p:nvSpPr>
        <p:spPr>
          <a:xfrm>
            <a:off x="4499992" y="1275606"/>
            <a:ext cx="4619625" cy="1584176"/>
          </a:xfrm>
          <a:prstGeom prst="horizontalScroll">
            <a:avLst/>
          </a:prstGeom>
          <a:solidFill>
            <a:srgbClr val="C0CC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a:solidFill>
                  <a:srgbClr val="3333FF"/>
                </a:solidFill>
                <a:latin typeface="Georgia" pitchFamily="18" charset="0"/>
              </a:rPr>
              <a:t>Сформирована база производства сельскохозяйственного сырья (объем годового производства зерна составляет 175– 180 тыс. тонн, молока – 210 – 214 тыс. тонн, мяса скота и птицы – 23 – 24 тыс. тонн)</a:t>
            </a:r>
          </a:p>
        </p:txBody>
      </p:sp>
      <p:sp>
        <p:nvSpPr>
          <p:cNvPr id="10" name="Горизонтальный свиток 9"/>
          <p:cNvSpPr/>
          <p:nvPr/>
        </p:nvSpPr>
        <p:spPr>
          <a:xfrm>
            <a:off x="4413300" y="3867894"/>
            <a:ext cx="4706317" cy="1142836"/>
          </a:xfrm>
          <a:prstGeom prst="horizontalScroll">
            <a:avLst/>
          </a:prstGeom>
          <a:solidFill>
            <a:srgbClr val="A3D8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a:solidFill>
                  <a:srgbClr val="660066"/>
                </a:solidFill>
                <a:latin typeface="Georgia" pitchFamily="18" charset="0"/>
              </a:rPr>
              <a:t>Годовой объем  инвестиций  в основной  капитал – 340 млн. рублей</a:t>
            </a:r>
          </a:p>
        </p:txBody>
      </p:sp>
      <p:sp>
        <p:nvSpPr>
          <p:cNvPr id="11" name="Горизонтальный свиток 10"/>
          <p:cNvSpPr/>
          <p:nvPr/>
        </p:nvSpPr>
        <p:spPr>
          <a:xfrm>
            <a:off x="53752" y="4010233"/>
            <a:ext cx="4248472" cy="1120647"/>
          </a:xfrm>
          <a:prstGeom prst="horizontalScroll">
            <a:avLst/>
          </a:prstGeom>
          <a:solidFill>
            <a:srgbClr val="A3D8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a:solidFill>
                  <a:srgbClr val="FF0000"/>
                </a:solidFill>
                <a:latin typeface="Georgia" pitchFamily="18" charset="0"/>
              </a:rPr>
              <a:t>Годовой объем экспорта товаров –  460-500 млн. долларов США</a:t>
            </a:r>
          </a:p>
        </p:txBody>
      </p:sp>
      <p:sp>
        <p:nvSpPr>
          <p:cNvPr id="12" name="Горизонтальный свиток 11"/>
          <p:cNvSpPr/>
          <p:nvPr/>
        </p:nvSpPr>
        <p:spPr>
          <a:xfrm>
            <a:off x="0" y="2643758"/>
            <a:ext cx="9144001" cy="1512168"/>
          </a:xfrm>
          <a:prstGeom prst="horizontalScroll">
            <a:avLst/>
          </a:prstGeom>
          <a:solidFill>
            <a:srgbClr val="E2E2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850" algn="ctr" fontAlgn="base">
              <a:spcBef>
                <a:spcPct val="0"/>
              </a:spcBef>
              <a:spcAft>
                <a:spcPct val="0"/>
              </a:spcAft>
            </a:pPr>
            <a:endParaRPr lang="ru-RU" sz="1200" b="1" i="1">
              <a:solidFill>
                <a:srgbClr val="FF00FF"/>
              </a:solidFill>
              <a:latin typeface="Georgia" pitchFamily="18" charset="0"/>
              <a:ea typeface="Calibri" panose="020f0502020204030204" pitchFamily="34" charset="0"/>
              <a:cs typeface="Times New Roman" panose="02020603050405020304" pitchFamily="18" charset="0"/>
            </a:endParaRPr>
          </a:p>
          <a:p>
            <a:pPr indent="450850" algn="ctr" fontAlgn="base">
              <a:spcBef>
                <a:spcPct val="0"/>
              </a:spcBef>
              <a:spcAft>
                <a:spcPct val="0"/>
              </a:spcAft>
            </a:pPr>
            <a:r>
              <a:rPr lang="ru-RU" sz="1200" b="1" i="1">
                <a:solidFill>
                  <a:srgbClr val="FF00FF"/>
                </a:solidFill>
                <a:latin typeface="Georgia" pitchFamily="18" charset="0"/>
                <a:ea typeface="Calibri" pitchFamily="34" charset="0"/>
                <a:cs typeface="Times New Roman" pitchFamily="18" charset="0"/>
              </a:rPr>
              <a:t>Располагает значимыми запасами </a:t>
            </a:r>
            <a:r>
              <a:rPr lang="ru-RU" sz="1200" b="1" i="1">
                <a:solidFill>
                  <a:srgbClr val="3333FF"/>
                </a:solidFill>
                <a:latin typeface="Georgia" pitchFamily="18" charset="0"/>
                <a:ea typeface="Calibri" pitchFamily="34" charset="0"/>
                <a:cs typeface="Times New Roman" pitchFamily="18" charset="0"/>
              </a:rPr>
              <a:t>строительных песков и песчано-гравийного материала</a:t>
            </a:r>
            <a:r>
              <a:rPr lang="ru-RU" sz="1200" b="1" i="1">
                <a:solidFill>
                  <a:srgbClr val="FF00FF"/>
                </a:solidFill>
                <a:latin typeface="Georgia" pitchFamily="18" charset="0"/>
                <a:ea typeface="Calibri" pitchFamily="34" charset="0"/>
                <a:cs typeface="Times New Roman" pitchFamily="18" charset="0"/>
              </a:rPr>
              <a:t>, пригодных для промышленного использования, имеется </a:t>
            </a:r>
            <a:r>
              <a:rPr lang="ru-RU" sz="1200" b="1" i="1">
                <a:solidFill>
                  <a:srgbClr val="3333FF"/>
                </a:solidFill>
                <a:latin typeface="Georgia" pitchFamily="18" charset="0"/>
                <a:ea typeface="Calibri" pitchFamily="34" charset="0"/>
                <a:cs typeface="Times New Roman" pitchFamily="18" charset="0"/>
              </a:rPr>
              <a:t>комплекс сопряженных производств единой технологической цепочки</a:t>
            </a:r>
            <a:r>
              <a:rPr lang="ru-RU" sz="1200" b="1" i="1">
                <a:solidFill>
                  <a:srgbClr val="3333FF"/>
                </a:solidFill>
                <a:latin typeface="Georgia" pitchFamily="18" charset="0"/>
                <a:cs typeface="Arial" pitchFamily="34" charset="0"/>
              </a:rPr>
              <a:t> :  </a:t>
            </a:r>
            <a:r>
              <a:rPr lang="ru-RU" sz="1200" b="1" i="1">
                <a:solidFill>
                  <a:srgbClr val="FF00FF"/>
                </a:solidFill>
                <a:latin typeface="Georgia" pitchFamily="18" charset="0"/>
              </a:rPr>
              <a:t>выпускаемые кирпичи и блоки строительные из бетона, элементы сборных конструкций,  бетон товарный </a:t>
            </a:r>
            <a:r>
              <a:rPr lang="ru-RU" sz="1200" b="1" i="1">
                <a:solidFill>
                  <a:srgbClr val="3333FF"/>
                </a:solidFill>
                <a:latin typeface="Georgia" pitchFamily="18" charset="0"/>
              </a:rPr>
              <a:t>используются в жилищном строительстве и при строительстве зданий сельскохозяйственного назначения  </a:t>
            </a:r>
            <a:r>
              <a:rPr lang="ru-RU" sz="1200" b="1" i="1">
                <a:solidFill>
                  <a:srgbClr val="FF00FF"/>
                </a:solidFill>
                <a:latin typeface="Georgia" pitchFamily="18" charset="0"/>
              </a:rPr>
              <a:t>(ДУП «Сельский строительный комбинат» УП «Минскоблсельстрой»).</a:t>
            </a:r>
          </a:p>
          <a:p>
            <a:pPr lvl="0" indent="450850" algn="ctr" fontAlgn="base">
              <a:spcBef>
                <a:spcPct val="0"/>
              </a:spcBef>
              <a:spcAft>
                <a:spcPct val="0"/>
              </a:spcAft>
            </a:pPr>
            <a:endParaRPr lang="ru-RU" sz="1600" b="1" i="1">
              <a:solidFill>
                <a:srgbClr val="3333FF"/>
              </a:solidFill>
              <a:latin typeface="Georgia" pitchFamily="18" charset="0"/>
              <a:cs typeface="Arial" panose="020b0604020202020204" pitchFamily="34" charset="0"/>
            </a:endParaRPr>
          </a:p>
        </p:txBody>
      </p:sp>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107504" y="20447"/>
            <a:ext cx="9144000" cy="830997"/>
          </a:xfrm>
          <a:prstGeom prst="rect">
            <a:avLst/>
          </a:prstGeom>
          <a:noFill/>
        </p:spPr>
        <p:txBody>
          <a:bodyPr wrap="square" rtlCol="0">
            <a:spAutoFit/>
          </a:bodyPr>
          <a:lstStyle/>
          <a:p>
            <a:pPr algn="ctr"/>
            <a:r>
              <a:rPr lang="ru-RU" sz="1600" b="1" i="1">
                <a:solidFill>
                  <a:srgbClr val="3333FF"/>
                </a:solidFill>
                <a:latin typeface="Georgia" pitchFamily="18" charset="0"/>
              </a:rPr>
              <a:t>Объект недвижимого имущества, который может быть предоставлен</a:t>
            </a:r>
          </a:p>
          <a:p>
            <a:pPr algn="ctr"/>
            <a:r>
              <a:rPr lang="ru-RU" sz="1600" b="1" i="1">
                <a:solidFill>
                  <a:srgbClr val="3333FF"/>
                </a:solidFill>
                <a:latin typeface="Georgia" pitchFamily="18" charset="0"/>
              </a:rPr>
              <a:t> в безвозмездное пользование под оформленные договором обязательства </a:t>
            </a:r>
          </a:p>
          <a:p>
            <a:pPr algn="ctr"/>
            <a:r>
              <a:rPr lang="ru-RU" sz="1600" b="1" i="1">
                <a:solidFill>
                  <a:srgbClr val="3333FF"/>
                </a:solidFill>
                <a:latin typeface="Georgia" pitchFamily="18" charset="0"/>
              </a:rPr>
              <a:t>по созданию рабочих мест</a:t>
            </a:r>
            <a:endParaRPr lang="ru-RU" sz="1600" i="1">
              <a:solidFill>
                <a:srgbClr val="3333FF"/>
              </a:solidFill>
              <a:latin typeface="Georgia"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025202901"/>
              </p:ext>
            </p:extLst>
          </p:nvPr>
        </p:nvGraphicFramePr>
        <p:xfrm>
          <a:off x="899592" y="883558"/>
          <a:ext cx="7821488" cy="1313483"/>
        </p:xfrm>
        <a:graphic>
          <a:graphicData uri="http://schemas.openxmlformats.org/drawingml/2006/table">
            <a:tbl>
              <a:tblPr firstRow="1" bandRow="1">
                <a:tableStyleId>{5C22544A-7EE6-4342-B048-85BDC9FD1C3A}</a:tableStyleId>
              </a:tblPr>
              <a:tblGrid>
                <a:gridCol w="7821488">
                  <a:extLst>
                    <a:ext uri="{9D8B030D-6E8A-4147-A177-3AD203B41FA5}">
                      <a16:colId xmlns:a16="http://schemas.microsoft.com/office/drawing/2014/main" xmlns="" val="20000"/>
                    </a:ext>
                  </a:extLst>
                </a:gridCol>
              </a:tblGrid>
              <a:tr h="308813">
                <a:tc>
                  <a:txBody>
                    <a:bodyPr vert="horz" wrap="square"/>
                    <a:lstStyle/>
                    <a:p>
                      <a:pPr algn="ctr"/>
                      <a:r>
                        <a:rPr lang="ru-RU" sz="1500" b="0">
                          <a:solidFill>
                            <a:schemeClr val="tx1"/>
                          </a:solidFill>
                          <a:latin typeface="Times New Roman" pitchFamily="18" charset="0"/>
                          <a:ea typeface="Calibri"/>
                          <a:cs typeface="Times New Roman" pitchFamily="18" charset="0"/>
                        </a:rPr>
                        <a:t>Балансодержатель – </a:t>
                      </a:r>
                      <a:r>
                        <a:rPr lang="ru-RU" sz="1500" b="1">
                          <a:solidFill>
                            <a:schemeClr val="tx1"/>
                          </a:solidFill>
                          <a:latin typeface="Times New Roman" pitchFamily="18" charset="0"/>
                          <a:ea typeface="Calibri"/>
                          <a:cs typeface="Times New Roman" pitchFamily="18" charset="0"/>
                        </a:rPr>
                        <a:t>КУП «Слуцкое ЖКХ»</a:t>
                      </a:r>
                      <a:endParaRPr lang="ru-RU" sz="1500">
                        <a:solidFill>
                          <a:schemeClr val="tx1"/>
                        </a:solidFill>
                        <a:latin typeface="Times New Roman" pitchFamily="18" charset="0"/>
                        <a:cs typeface="Times New Roman" pitchFamily="18" charset="0"/>
                      </a:endParaRPr>
                    </a:p>
                  </a:txBody>
                  <a:tcPr anchor="ctr">
                    <a:blipFill>
                      <a:blip r:embed="rId2"/>
                      <a:tile tx="0" ty="0" sx="100000" sy="100000" flip="none" algn="tl"/>
                    </a:blipFill>
                  </a:tcPr>
                </a:tc>
                <a:extLst>
                  <a:ext uri="{0D108BD9-81ED-4DB2-BD59-A6C34878D82A}">
                    <a16:rowId xmlns:a16="http://schemas.microsoft.com/office/drawing/2014/main" xmlns="" val="10000"/>
                  </a:ext>
                </a:extLst>
              </a:tr>
              <a:tr h="993443">
                <a:tc>
                  <a:txBody>
                    <a:bodyPr vert="horz" wrap="square"/>
                    <a:lstStyle/>
                    <a:p>
                      <a:pPr algn="ctr">
                        <a:lnSpc>
                          <a:spcPct val="100000"/>
                        </a:lnSpc>
                        <a:spcAft>
                          <a:spcPct val="0"/>
                        </a:spcAft>
                      </a:pPr>
                      <a:r>
                        <a:rPr kumimoji="0" lang="ru-RU" sz="1500" kern="1200">
                          <a:solidFill>
                            <a:schemeClr val="dk1"/>
                          </a:solidFill>
                          <a:effectLst/>
                          <a:latin typeface="Times New Roman" pitchFamily="18" charset="0"/>
                          <a:ea typeface="+mn-ea"/>
                          <a:cs typeface="Times New Roman" pitchFamily="18" charset="0"/>
                        </a:rPr>
                        <a:t>Столярный цех</a:t>
                      </a:r>
                      <a:r>
                        <a:rPr lang="ru-RU" sz="1500">
                          <a:latin typeface="Times New Roman" pitchFamily="18" charset="0"/>
                          <a:ea typeface="Calibri"/>
                          <a:cs typeface="Times New Roman" pitchFamily="18" charset="0"/>
                        </a:rPr>
                        <a:t>, инв. № </a:t>
                      </a:r>
                      <a:r>
                        <a:rPr kumimoji="0" lang="ru-RU" sz="1500" kern="1200">
                          <a:solidFill>
                            <a:schemeClr val="dk1"/>
                          </a:solidFill>
                          <a:effectLst/>
                          <a:latin typeface="Times New Roman" pitchFamily="18" charset="0"/>
                          <a:ea typeface="+mn-ea"/>
                          <a:cs typeface="Times New Roman" pitchFamily="18" charset="0"/>
                        </a:rPr>
                        <a:t>640/С- 26421 </a:t>
                      </a:r>
                      <a:r>
                        <a:rPr lang="ru-RU" sz="1500">
                          <a:latin typeface="Times New Roman" pitchFamily="18" charset="0"/>
                          <a:ea typeface="Calibri"/>
                          <a:cs typeface="Times New Roman" pitchFamily="18" charset="0"/>
                        </a:rPr>
                        <a:t>,</a:t>
                      </a:r>
                    </a:p>
                    <a:p>
                      <a:r>
                        <a:rPr kumimoji="0" lang="ru-RU" sz="1500" kern="1200">
                          <a:solidFill>
                            <a:schemeClr val="dk1"/>
                          </a:solidFill>
                          <a:effectLst/>
                          <a:latin typeface="Times New Roman" pitchFamily="18" charset="0"/>
                          <a:ea typeface="+mn-ea"/>
                          <a:cs typeface="Times New Roman" pitchFamily="18" charset="0"/>
                        </a:rPr>
                        <a:t>Минская область, Слуцкий район, Бокшицкий с/с, д. Радичево, ул. Центральная, 13/2</a:t>
                      </a:r>
                      <a:r>
                        <a:rPr lang="ru-RU" sz="1500">
                          <a:latin typeface="Times New Roman" pitchFamily="18" charset="0"/>
                          <a:ea typeface="Calibri"/>
                          <a:cs typeface="Times New Roman" pitchFamily="18" charset="0"/>
                        </a:rPr>
                        <a:t>,</a:t>
                      </a:r>
                    </a:p>
                    <a:p>
                      <a:pPr algn="ctr"/>
                      <a:r>
                        <a:rPr kumimoji="0" lang="ru-RU" sz="1500" b="0" kern="1200">
                          <a:solidFill>
                            <a:schemeClr val="dk1"/>
                          </a:solidFill>
                          <a:latin typeface="Times New Roman" pitchFamily="18" charset="0"/>
                          <a:ea typeface="+mn-ea"/>
                          <a:cs typeface="Times New Roman" pitchFamily="18" charset="0"/>
                        </a:rPr>
                        <a:t>о</a:t>
                      </a:r>
                      <a:r>
                        <a:rPr kumimoji="0" lang="ru-RU" sz="1500" kern="1200">
                          <a:solidFill>
                            <a:schemeClr val="dk1"/>
                          </a:solidFill>
                          <a:latin typeface="Times New Roman" pitchFamily="18" charset="0"/>
                          <a:ea typeface="+mn-ea"/>
                          <a:cs typeface="Times New Roman" pitchFamily="18" charset="0"/>
                        </a:rPr>
                        <a:t>бщая площадь</a:t>
                      </a:r>
                      <a:r>
                        <a:rPr kumimoji="0" lang="ru-RU" sz="1500" kern="1200" baseline="0">
                          <a:solidFill>
                            <a:schemeClr val="dk1"/>
                          </a:solidFill>
                          <a:latin typeface="Times New Roman" pitchFamily="18" charset="0"/>
                          <a:ea typeface="+mn-ea"/>
                          <a:cs typeface="Times New Roman" pitchFamily="18" charset="0"/>
                        </a:rPr>
                        <a:t> 100,3 кв.м.</a:t>
                      </a:r>
                      <a:r>
                        <a:rPr lang="ru-RU" sz="1500" b="0" i="1">
                          <a:latin typeface="Times New Roman" pitchFamily="18" charset="0"/>
                          <a:ea typeface="Calibri"/>
                          <a:cs typeface="Times New Roman" pitchFamily="18" charset="0"/>
                        </a:rPr>
                        <a:t> </a:t>
                      </a:r>
                    </a:p>
                    <a:p>
                      <a:pPr algn="ctr"/>
                      <a:r>
                        <a:rPr kumimoji="0" lang="ru-RU" sz="1500" kern="1200">
                          <a:solidFill>
                            <a:schemeClr val="dk1"/>
                          </a:solidFill>
                          <a:effectLst/>
                          <a:latin typeface="Times New Roman" pitchFamily="18" charset="0"/>
                          <a:ea typeface="+mn-ea"/>
                          <a:cs typeface="Times New Roman" pitchFamily="18" charset="0"/>
                        </a:rPr>
                        <a:t>Целевое назначение: для размещения объектов промышленности.</a:t>
                      </a:r>
                      <a:endParaRPr lang="ru-RU" sz="1500" b="0" i="1">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bl>
          </a:graphicData>
        </a:graphic>
      </p:graphicFrame>
      <p:pic>
        <p:nvPicPr>
          <p:cNvPr id="6" name="Рисунок 5">
            <a:extLst>
              <a:ext uri="{FF2B5EF4-FFF2-40B4-BE49-F238E27FC236}">
                <a16:creationId xmlns:a16="http://schemas.microsoft.com/office/drawing/2014/main" xmlns="" id="{5673F748-6291-42FB-A477-8158C90B723D}"/>
              </a:ext>
            </a:extLst>
          </p:cNvPr>
          <p:cNvPicPr/>
          <p:nvPr/>
        </p:nvPicPr>
        <p:blipFill>
          <a:blip r:embed="rId3">
            <a:extLst>
              <a:ext uri="{28A0092B-C50C-407E-A947-70E740481C1C}">
                <a14:useLocalDpi xmlns:a14="http://schemas.microsoft.com/office/drawing/2010/main" val="0"/>
              </a:ext>
            </a:extLst>
          </a:blip>
          <a:srcRect l="9889" b="16547"/>
          <a:stretch>
            <a:fillRect/>
          </a:stretch>
        </p:blipFill>
        <p:spPr bwMode="auto">
          <a:xfrm>
            <a:off x="899592" y="2197042"/>
            <a:ext cx="7821488" cy="26454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24315765"/>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0" y="0"/>
            <a:ext cx="9144000" cy="1846659"/>
          </a:xfrm>
          <a:prstGeom prst="rect">
            <a:avLst/>
          </a:prstGeom>
          <a:solidFill>
            <a:srgbClr val="A0ECFE"/>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2200" b="1" i="1">
                <a:solidFill>
                  <a:schemeClr val="tx1">
                    <a:lumMod val="95000"/>
                    <a:lumOff val="5000"/>
                  </a:schemeClr>
                </a:solidFill>
                <a:latin typeface="Georgia" pitchFamily="18" charset="0"/>
              </a:rPr>
              <a:t>Инвестиционный проект</a:t>
            </a:r>
          </a:p>
          <a:p>
            <a:pPr algn="ctr"/>
            <a:r>
              <a:rPr lang="ru-RU" b="1" i="1">
                <a:solidFill>
                  <a:srgbClr val="BF1B27"/>
                </a:solidFill>
                <a:latin typeface="Georgia" pitchFamily="18" charset="0"/>
              </a:rPr>
              <a:t>«Инновационный  процесс  производства  мясных</a:t>
            </a:r>
          </a:p>
          <a:p>
            <a:pPr algn="ctr"/>
            <a:r>
              <a:rPr lang="ru-RU" b="1" i="1">
                <a:solidFill>
                  <a:srgbClr val="BF1B27"/>
                </a:solidFill>
                <a:latin typeface="Georgia" pitchFamily="18" charset="0"/>
              </a:rPr>
              <a:t> крупнокусковых  полуфабрикатов  с  улучшенными потребительскими  характеристиками  с  применением  </a:t>
            </a:r>
          </a:p>
          <a:p>
            <a:pPr algn="ctr"/>
            <a:r>
              <a:rPr lang="ru-RU" b="1" i="1">
                <a:solidFill>
                  <a:srgbClr val="BF1B27"/>
                </a:solidFill>
                <a:latin typeface="Georgia" pitchFamily="18" charset="0"/>
              </a:rPr>
              <a:t>технологии  предварительного  шокового  охлаждения»</a:t>
            </a:r>
          </a:p>
          <a:p>
            <a:pPr algn="ctr"/>
            <a:r>
              <a:rPr lang="ru-RU" sz="2000" b="1" i="1">
                <a:solidFill>
                  <a:srgbClr val="BF1B27"/>
                </a:solidFill>
                <a:latin typeface="Georgia" pitchFamily="18" charset="0"/>
              </a:rPr>
              <a:t>ОАО «Слуцкий мясокомбинат»</a:t>
            </a:r>
          </a:p>
        </p:txBody>
      </p:sp>
      <p:sp>
        <p:nvSpPr>
          <p:cNvPr id="9" name="TextBox 8"/>
          <p:cNvSpPr txBox="1"/>
          <p:nvPr/>
        </p:nvSpPr>
        <p:spPr>
          <a:xfrm>
            <a:off x="107504" y="2020353"/>
            <a:ext cx="8856984" cy="1384995"/>
          </a:xfrm>
          <a:prstGeom prst="rect">
            <a:avLst/>
          </a:prstGeom>
          <a:solidFill>
            <a:schemeClr val="bg2">
              <a:lumMod val="90000"/>
            </a:schemeClr>
          </a:solidFill>
          <a:ln>
            <a:noFill/>
          </a:ln>
        </p:spPr>
        <p:txBody>
          <a:bodyPr wrap="square" rtlCol="0">
            <a:spAutoFit/>
          </a:bodyPr>
          <a:lstStyle/>
          <a:p>
            <a:pPr algn="just"/>
            <a:r>
              <a:rPr lang="ru-RU" sz="1200" b="1">
                <a:latin typeface="Georgia" pitchFamily="18" charset="0"/>
              </a:rPr>
              <a:t>Реализация инвестиционного проекта позволит с применением шокового охлаждения мяса обеспечить сохранение его качества, сокращение потерь усушки мяса, увеличить выпуск продукции, сократить норму естественной убыли на 22%, увеличить оборачиваемость камер на 33%, снижение аммиакоемкости всей системы  с 55 тонн до 12,2 тонн, расхода электрической энергии (до 30%)</a:t>
            </a:r>
            <a:r>
              <a:rPr lang="ru-RU" sz="1200"/>
              <a:t> </a:t>
            </a:r>
            <a:r>
              <a:rPr lang="ru-RU" sz="1200" b="1">
                <a:latin typeface="Georgia" pitchFamily="18" charset="0"/>
              </a:rPr>
              <a:t>и создать безопасные условия работы персонала во время обслуживания аммиачных холодильных установок, обеспечить защиту окружающей среды.  Планируется создать 23 новых рабочих места.</a:t>
            </a:r>
          </a:p>
          <a:p>
            <a:pPr algn="just"/>
            <a:endParaRPr lang="ru-RU" sz="1200" b="1">
              <a:latin typeface="Georgia" pitchFamily="18" charset="0"/>
            </a:endParaRPr>
          </a:p>
        </p:txBody>
      </p:sp>
      <p:sp>
        <p:nvSpPr>
          <p:cNvPr id="14" name="TextBox 13"/>
          <p:cNvSpPr txBox="1"/>
          <p:nvPr/>
        </p:nvSpPr>
        <p:spPr>
          <a:xfrm>
            <a:off x="4130108" y="4500576"/>
            <a:ext cx="5004048" cy="646331"/>
          </a:xfrm>
          <a:prstGeom prst="rect">
            <a:avLst/>
          </a:prstGeom>
          <a:solidFill>
            <a:schemeClr val="bg2">
              <a:lumMod val="75000"/>
            </a:schemeClr>
          </a:solidFill>
          <a:ln>
            <a:noFill/>
          </a:ln>
          <a:effectLst/>
        </p:spPr>
        <p:txBody>
          <a:bodyPr wrap="square" rtlCol="0">
            <a:spAutoFit/>
          </a:bodyPr>
          <a:lstStyle/>
          <a:p>
            <a:pPr algn="just"/>
            <a:r>
              <a:rPr lang="ru-RU" sz="1200" b="1" i="1">
                <a:solidFill>
                  <a:srgbClr val="3333FF"/>
                </a:solidFill>
                <a:latin typeface="Georgia" pitchFamily="18" charset="0"/>
              </a:rPr>
              <a:t>Стоимость проекта 22,088 млн. рублей, объем инвестиций – 17,5 млн. рублей. Срок реализации проекта 2023-2028 гг.</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7504" y="3291830"/>
            <a:ext cx="3750115"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27984" y="3291830"/>
            <a:ext cx="4176464"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1223390"/>
      </p:ext>
    </p:extLst>
  </p:cSld>
  <p:clrMapOvr>
    <a:masterClrMapping/>
  </p:clrMapOvr>
  <mc:AlternateContent xmlns:mc="http://schemas.openxmlformats.org/markup-compatibility/2006">
    <mc:Choice xmlns:p15="http://schemas.microsoft.com/office/powerpoint/2012/main" Requires="p15">
      <p:transition spd="slow" p14:dur="1250">
        <p15:prstTrans prst="pageCurlDouble"/>
      </p:transition>
    </mc:Choice>
    <mc:Fallback>
      <p:transition spd="slow">
        <p:fade/>
      </p:transition>
    </mc:Fallback>
  </mc:AlternateContent>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285720" y="123478"/>
            <a:ext cx="8858280" cy="400110"/>
          </a:xfrm>
          <a:prstGeom prst="rect">
            <a:avLst/>
          </a:prstGeom>
          <a:noFill/>
        </p:spPr>
        <p:txBody>
          <a:bodyPr wrap="square" rtlCol="0">
            <a:spAutoFit/>
          </a:bodyPr>
          <a:lstStyle/>
          <a:p>
            <a:pPr algn="ctr"/>
            <a:r>
              <a:rPr lang="ru-RU" sz="2000" b="1">
                <a:solidFill>
                  <a:srgbClr val="C00000"/>
                </a:solidFill>
                <a:effectLst>
                  <a:outerShdw blurRad="38100" dist="38100" dir="2700000" algn="tl">
                    <a:srgbClr val="000000">
                      <a:alpha val="43137"/>
                    </a:srgbClr>
                  </a:outerShdw>
                </a:effectLst>
                <a:latin typeface="Georgia" pitchFamily="18" charset="0"/>
              </a:rPr>
              <a:t>Перспективное инвестиционное предложение</a:t>
            </a:r>
          </a:p>
        </p:txBody>
      </p:sp>
      <p:sp>
        <p:nvSpPr>
          <p:cNvPr id="5" name="TextBox 4"/>
          <p:cNvSpPr txBox="1"/>
          <p:nvPr/>
        </p:nvSpPr>
        <p:spPr>
          <a:xfrm>
            <a:off x="142844" y="500048"/>
            <a:ext cx="8858312" cy="646331"/>
          </a:xfrm>
          <a:prstGeom prst="rect">
            <a:avLst/>
          </a:prstGeom>
          <a:gradFill>
            <a:gsLst>
              <a:gs pos="0">
                <a:schemeClr val="accent5">
                  <a:tint val="30000"/>
                  <a:satMod val="250000"/>
                </a:schemeClr>
              </a:gs>
              <a:gs pos="72000">
                <a:schemeClr val="accent5">
                  <a:tint val="75000"/>
                  <a:satMod val="210000"/>
                </a:schemeClr>
              </a:gs>
              <a:gs pos="100000">
                <a:schemeClr val="accent5">
                  <a:tint val="85000"/>
                  <a:satMod val="210000"/>
                </a:schemeClr>
              </a:gs>
            </a:gsLst>
            <a:lin ang="5400000" scaled="1"/>
          </a:gra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b="1" i="1">
                <a:solidFill>
                  <a:srgbClr val="7030A0"/>
                </a:solidFill>
                <a:latin typeface="Georgia" pitchFamily="18" charset="0"/>
              </a:rPr>
              <a:t>Создание комплексного завода по производству пектина и углубленной переработке овощей</a:t>
            </a:r>
          </a:p>
        </p:txBody>
      </p:sp>
      <p:pic>
        <p:nvPicPr>
          <p:cNvPr id="16" name="Рисунок 15" descr="фото пектин новый.jpg"/>
          <p:cNvPicPr>
            <a:picLocks noChangeAspect="1"/>
          </p:cNvPicPr>
          <p:nvPr/>
        </p:nvPicPr>
        <p:blipFill>
          <a:blip r:embed="rId2"/>
          <a:stretch>
            <a:fillRect/>
          </a:stretch>
        </p:blipFill>
        <p:spPr>
          <a:xfrm>
            <a:off x="142844" y="1214428"/>
            <a:ext cx="3714776" cy="3169900"/>
          </a:xfrm>
          <a:prstGeom prst="rect">
            <a:avLst/>
          </a:prstGeom>
        </p:spPr>
      </p:pic>
      <p:sp>
        <p:nvSpPr>
          <p:cNvPr id="17" name="TextBox 16"/>
          <p:cNvSpPr txBox="1"/>
          <p:nvPr/>
        </p:nvSpPr>
        <p:spPr>
          <a:xfrm>
            <a:off x="142844" y="4357700"/>
            <a:ext cx="3714776" cy="785800"/>
          </a:xfrm>
          <a:prstGeom prst="rect">
            <a:avLst/>
          </a:prstGeom>
          <a:solidFill>
            <a:srgbClr val="FDF2E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normAutofit lnSpcReduction="10000"/>
          </a:bodyPr>
          <a:lstStyle/>
          <a:p>
            <a:pPr algn="just"/>
            <a:r>
              <a:rPr lang="ru-RU" sz="1100" b="1">
                <a:solidFill>
                  <a:srgbClr val="BF1B27"/>
                </a:solidFill>
                <a:latin typeface="Georgia" pitchFamily="18" charset="0"/>
                <a:cs typeface="Times New Roman" pitchFamily="18" charset="0"/>
              </a:rPr>
              <a:t>Пектин</a:t>
            </a:r>
            <a:r>
              <a:rPr lang="ru-RU" sz="900" b="1">
                <a:solidFill>
                  <a:srgbClr val="BF1B27"/>
                </a:solidFill>
                <a:latin typeface="Georgia" pitchFamily="18" charset="0"/>
                <a:cs typeface="Times New Roman" pitchFamily="18" charset="0"/>
              </a:rPr>
              <a:t> – </a:t>
            </a:r>
            <a:r>
              <a:rPr lang="ru-RU" sz="900" b="1">
                <a:solidFill>
                  <a:schemeClr val="bg2">
                    <a:lumMod val="10000"/>
                  </a:schemeClr>
                </a:solidFill>
                <a:latin typeface="Georgia" pitchFamily="18" charset="0"/>
                <a:cs typeface="Times New Roman" pitchFamily="18" charset="0"/>
              </a:rPr>
              <a:t>сложный полисахарид, содержащийся почти во всех растительных формах, но наибольшее количество его имеется в цитрусовых, яблоках и в сахарной свекле. Жом этих продуктов используется для производства пектина</a:t>
            </a:r>
            <a:r>
              <a:rPr lang="ru-RU" sz="900" b="1">
                <a:solidFill>
                  <a:srgbClr val="BF1B27"/>
                </a:solidFill>
                <a:latin typeface="Georgia" pitchFamily="18" charset="0"/>
                <a:cs typeface="Times New Roman" pitchFamily="18" charset="0"/>
              </a:rPr>
              <a:t>.</a:t>
            </a:r>
            <a:endParaRPr lang="ru-RU" sz="900">
              <a:solidFill>
                <a:srgbClr val="BF1B27"/>
              </a:solidFill>
            </a:endParaRPr>
          </a:p>
        </p:txBody>
      </p:sp>
      <p:sp>
        <p:nvSpPr>
          <p:cNvPr id="19" name="TextBox 18"/>
          <p:cNvSpPr txBox="1"/>
          <p:nvPr/>
        </p:nvSpPr>
        <p:spPr>
          <a:xfrm>
            <a:off x="3929058" y="4435614"/>
            <a:ext cx="5000660" cy="70788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just"/>
            <a:r>
              <a:rPr lang="ru-RU" sz="1000" b="1">
                <a:latin typeface="Georgia" pitchFamily="18" charset="0"/>
              </a:rPr>
              <a:t>В пищевой промышленности пектин используют в производстве начинок для конфет, производстве фруктовых начинок, кондитерских желейных и пастильных изделий, молочных продуктов, десертов, сокосодержащих напитков.</a:t>
            </a:r>
            <a:endParaRPr lang="ru-RU" sz="1000" b="1">
              <a:latin typeface="Georgia" pitchFamily="18" charset="0"/>
              <a:cs typeface="Times New Roman" panose="02020603050405020304" pitchFamily="18" charset="0"/>
            </a:endParaRPr>
          </a:p>
        </p:txBody>
      </p:sp>
      <p:pic>
        <p:nvPicPr>
          <p:cNvPr id="7" name="Рисунок 6" descr="свекла.jpg"/>
          <p:cNvPicPr>
            <a:picLocks noChangeAspect="1"/>
          </p:cNvPicPr>
          <p:nvPr/>
        </p:nvPicPr>
        <p:blipFill>
          <a:blip r:embed="rId3"/>
          <a:stretch>
            <a:fillRect/>
          </a:stretch>
        </p:blipFill>
        <p:spPr>
          <a:xfrm>
            <a:off x="3929058" y="2143122"/>
            <a:ext cx="2286016" cy="2214578"/>
          </a:xfrm>
          <a:prstGeom prst="rect">
            <a:avLst/>
          </a:prstGeom>
          <a:ln>
            <a:solidFill>
              <a:srgbClr val="92D050"/>
            </a:solidFill>
          </a:ln>
          <a:scene3d>
            <a:camera prst="orthographicFront"/>
            <a:lightRig rig="threePt" dir="t"/>
          </a:scene3d>
          <a:sp3d>
            <a:bevelT/>
          </a:sp3d>
        </p:spPr>
      </p:pic>
      <p:sp>
        <p:nvSpPr>
          <p:cNvPr id="9" name="TextBox 8"/>
          <p:cNvSpPr txBox="1"/>
          <p:nvPr/>
        </p:nvSpPr>
        <p:spPr>
          <a:xfrm>
            <a:off x="3857620" y="1142991"/>
            <a:ext cx="5143536" cy="10156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just"/>
            <a:r>
              <a:rPr lang="ru-RU" sz="1000" b="1">
                <a:latin typeface="Georgia" pitchFamily="18" charset="0"/>
              </a:rPr>
              <a:t>Реализация инвестиционного проекта позволит создать рабочие места, использовать в качестве сырья при производстве местные виды ресурсов (сельскохозяйственную продукцию, вторичные  сырьевые ресурсы: свекловичный и тыквенный жом, яблочные выжимки, отходы переработки моркови) и наладить производство инновационной импортозамещающей продукции.</a:t>
            </a:r>
          </a:p>
        </p:txBody>
      </p:sp>
      <p:pic>
        <p:nvPicPr>
          <p:cNvPr id="10" name="Рисунок 9" descr="морковь 111.jpg"/>
          <p:cNvPicPr>
            <a:picLocks noChangeAspect="1"/>
          </p:cNvPicPr>
          <p:nvPr/>
        </p:nvPicPr>
        <p:blipFill>
          <a:blip r:embed="rId4"/>
          <a:stretch>
            <a:fillRect/>
          </a:stretch>
        </p:blipFill>
        <p:spPr>
          <a:xfrm>
            <a:off x="6357950" y="2143122"/>
            <a:ext cx="2571768" cy="2226754"/>
          </a:xfrm>
          <a:prstGeom prst="rect">
            <a:avLst/>
          </a:prstGeom>
        </p:spPr>
      </p:pic>
    </p:spTree>
    <p:extLst>
      <p:ext uri="{BB962C8B-B14F-4D97-AF65-F5344CB8AC3E}">
        <p14:creationId xmlns:p14="http://schemas.microsoft.com/office/powerpoint/2010/main" val="246419192"/>
      </p:ext>
    </p:extLst>
  </p:cSld>
  <p:clrMapOvr>
    <a:masterClrMapping/>
  </p:clrMapOvr>
  <mc:AlternateContent xmlns:mc="http://schemas.openxmlformats.org/markup-compatibility/2006">
    <mc:Choice xmlns:p15="http://schemas.microsoft.com/office/powerpoint/2012/main" Requires="p15">
      <p:transition spd="slow" p14:dur="1250">
        <p15:prstTrans prst="pageCurlDouble"/>
      </p:transition>
    </mc:Choice>
    <mc:Fallback>
      <p:transition spd="slow">
        <p:fade/>
      </p:transition>
    </mc:Fallback>
  </mc:AlternateContent>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142843" y="142858"/>
            <a:ext cx="8858313" cy="646331"/>
          </a:xfrm>
          <a:prstGeom prst="rect">
            <a:avLst/>
          </a:prstGeom>
          <a:solidFill>
            <a:srgbClr val="A0ECFE"/>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b="1" i="1">
                <a:solidFill>
                  <a:srgbClr val="C00000"/>
                </a:solidFill>
                <a:latin typeface="Georgia" pitchFamily="18" charset="0"/>
              </a:rPr>
              <a:t>Строительство  спортивного комплекса для игровых видов спорта на территории общегородского центра</a:t>
            </a:r>
          </a:p>
        </p:txBody>
      </p:sp>
      <p:pic>
        <p:nvPicPr>
          <p:cNvPr id="6" name="Рисунок 5" descr="Фасады спорткомплекса_Страница_3.jpg"/>
          <p:cNvPicPr>
            <a:picLocks noChangeAspect="1"/>
          </p:cNvPicPr>
          <p:nvPr/>
        </p:nvPicPr>
        <p:blipFill>
          <a:blip r:embed="rId2"/>
          <a:stretch>
            <a:fillRect/>
          </a:stretch>
        </p:blipFill>
        <p:spPr>
          <a:xfrm>
            <a:off x="142843" y="1643056"/>
            <a:ext cx="5429289" cy="3500444"/>
          </a:xfrm>
          <a:prstGeom prst="rect">
            <a:avLst/>
          </a:prstGeom>
        </p:spPr>
      </p:pic>
      <p:pic>
        <p:nvPicPr>
          <p:cNvPr id="8" name="Рисунок 7" descr="Фасады спорткомплекса_Страница_2.jpg"/>
          <p:cNvPicPr>
            <a:picLocks noChangeAspect="1"/>
          </p:cNvPicPr>
          <p:nvPr/>
        </p:nvPicPr>
        <p:blipFill>
          <a:blip r:embed="rId3"/>
          <a:stretch>
            <a:fillRect/>
          </a:stretch>
        </p:blipFill>
        <p:spPr>
          <a:xfrm>
            <a:off x="5572132" y="1285866"/>
            <a:ext cx="3571868" cy="2037162"/>
          </a:xfrm>
          <a:prstGeom prst="rect">
            <a:avLst/>
          </a:prstGeom>
        </p:spPr>
      </p:pic>
      <p:sp>
        <p:nvSpPr>
          <p:cNvPr id="10" name="TextBox 9"/>
          <p:cNvSpPr txBox="1"/>
          <p:nvPr/>
        </p:nvSpPr>
        <p:spPr>
          <a:xfrm>
            <a:off x="142843" y="785800"/>
            <a:ext cx="5357851" cy="857256"/>
          </a:xfrm>
          <a:prstGeom prst="rect">
            <a:avLst/>
          </a:prstGeom>
          <a:gradFill>
            <a:gsLst>
              <a:gs pos="0">
                <a:schemeClr val="accent2">
                  <a:lumMod val="20000"/>
                  <a:lumOff val="8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ru-RU" sz="1200" b="1" i="1">
                <a:solidFill>
                  <a:srgbClr val="3333FF"/>
                </a:solidFill>
                <a:latin typeface="Georgia" pitchFamily="18" charset="0"/>
              </a:rPr>
              <a:t>Реализация проекта направлена на развитие спортивной инфраструктуры, создание современной базы для развития игровых видов спорта, подготовку спортивного резерва района</a:t>
            </a:r>
          </a:p>
        </p:txBody>
      </p:sp>
      <p:pic>
        <p:nvPicPr>
          <p:cNvPr id="12" name="Рисунок 11" descr="Фасады спорткомплекса_Страница_4.jpg"/>
          <p:cNvPicPr>
            <a:picLocks noChangeAspect="1"/>
          </p:cNvPicPr>
          <p:nvPr/>
        </p:nvPicPr>
        <p:blipFill>
          <a:blip r:embed="rId4"/>
          <a:stretch>
            <a:fillRect/>
          </a:stretch>
        </p:blipFill>
        <p:spPr>
          <a:xfrm>
            <a:off x="5572132" y="3286130"/>
            <a:ext cx="3571868" cy="1857370"/>
          </a:xfrm>
          <a:prstGeom prst="rect">
            <a:avLst/>
          </a:prstGeom>
        </p:spPr>
      </p:pic>
      <p:sp>
        <p:nvSpPr>
          <p:cNvPr id="7" name="TextBox 6"/>
          <p:cNvSpPr txBox="1"/>
          <p:nvPr/>
        </p:nvSpPr>
        <p:spPr>
          <a:xfrm>
            <a:off x="5500694" y="785800"/>
            <a:ext cx="3571868" cy="492443"/>
          </a:xfrm>
          <a:prstGeom prst="rect">
            <a:avLst/>
          </a:prstGeom>
          <a:solidFill>
            <a:schemeClr val="tx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ru-RU" sz="1300" b="1" i="1">
                <a:effectLst>
                  <a:outerShdw blurRad="38100" dist="38100" dir="2700000" algn="tl">
                    <a:srgbClr val="000000">
                      <a:alpha val="43137"/>
                    </a:srgbClr>
                  </a:outerShdw>
                </a:effectLst>
                <a:latin typeface="Georgia" pitchFamily="18" charset="0"/>
              </a:rPr>
              <a:t>Объем инвестиций по проекту 19,5 млн. рублей</a:t>
            </a:r>
          </a:p>
        </p:txBody>
      </p:sp>
    </p:spTree>
    <p:extLst>
      <p:ext uri="{BB962C8B-B14F-4D97-AF65-F5344CB8AC3E}">
        <p14:creationId xmlns:p14="http://schemas.microsoft.com/office/powerpoint/2010/main" val="1274967497"/>
      </p:ext>
    </p:extLst>
  </p:cSld>
  <p:clrMapOvr>
    <a:masterClrMapping/>
  </p:clrMapOvr>
  <mc:AlternateContent xmlns:mc="http://schemas.openxmlformats.org/markup-compatibility/2006">
    <mc:Choice xmlns:p15="http://schemas.microsoft.com/office/powerpoint/2012/main" Requires="p15">
      <p:transition spd="slow" p14:dur="1250">
        <p15:prstTrans prst="pageCurlDouble"/>
      </p:transition>
    </mc:Choice>
    <mc:Fallback>
      <p:transition spd="slow">
        <p:fade/>
      </p:transition>
    </mc:Fallback>
  </mc:AlternateContent>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1259632" y="195486"/>
            <a:ext cx="7776864" cy="523220"/>
          </a:xfrm>
          <a:prstGeom prst="rect">
            <a:avLst/>
          </a:prstGeom>
          <a:noFill/>
        </p:spPr>
        <p:txBody>
          <a:bodyPr wrap="square" rtlCol="0">
            <a:spAutoFit/>
          </a:bodyPr>
          <a:lstStyle/>
          <a:p>
            <a:pPr algn="r"/>
            <a:r>
              <a:rPr lang="ru-RU" sz="2800" b="1">
                <a:solidFill>
                  <a:srgbClr val="FF0066"/>
                </a:solidFill>
                <a:latin typeface="Georgia" pitchFamily="18" charset="0"/>
              </a:rPr>
              <a:t>Вниманию субъектов хозяйствования !</a:t>
            </a:r>
          </a:p>
        </p:txBody>
      </p:sp>
      <p:sp>
        <p:nvSpPr>
          <p:cNvPr id="5" name="TextBox 4"/>
          <p:cNvSpPr txBox="1"/>
          <p:nvPr/>
        </p:nvSpPr>
        <p:spPr>
          <a:xfrm>
            <a:off x="467544" y="865406"/>
            <a:ext cx="8352928" cy="4278094"/>
          </a:xfrm>
          <a:prstGeom prst="rect">
            <a:avLst/>
          </a:prstGeom>
          <a:noFill/>
        </p:spPr>
        <p:txBody>
          <a:bodyPr wrap="square" rtlCol="0">
            <a:spAutoFit/>
          </a:bodyPr>
          <a:lstStyle/>
          <a:p>
            <a:pPr algn="just"/>
            <a:r>
              <a:rPr lang="ru-RU" b="1">
                <a:solidFill>
                  <a:srgbClr val="3333FF"/>
                </a:solidFill>
                <a:latin typeface="Georgia" pitchFamily="18" charset="0"/>
              </a:rPr>
              <a:t>           На 2024 год предприятиями и организациями, расположенными на территории Слуцкого района, запланирована:</a:t>
            </a:r>
          </a:p>
          <a:p>
            <a:pPr algn="just">
              <a:buFontTx/>
              <a:buChar char="-"/>
            </a:pPr>
            <a:r>
              <a:rPr lang="ru-RU" b="1">
                <a:solidFill>
                  <a:srgbClr val="3333FF"/>
                </a:solidFill>
                <a:latin typeface="Georgia" pitchFamily="18" charset="0"/>
              </a:rPr>
              <a:t>продажа 42 объектов недвижимости;</a:t>
            </a:r>
          </a:p>
          <a:p>
            <a:pPr algn="just">
              <a:buFontTx/>
              <a:buChar char="-"/>
            </a:pPr>
            <a:r>
              <a:rPr lang="ru-RU" b="1">
                <a:solidFill>
                  <a:srgbClr val="3333FF"/>
                </a:solidFill>
                <a:latin typeface="Georgia" pitchFamily="18" charset="0"/>
              </a:rPr>
              <a:t> сдача в аренду 7 объектов недвижимости;</a:t>
            </a:r>
          </a:p>
          <a:p>
            <a:pPr algn="just">
              <a:buFontTx/>
              <a:buChar char="-"/>
            </a:pPr>
            <a:r>
              <a:rPr lang="ru-RU" b="1">
                <a:solidFill>
                  <a:srgbClr val="3333FF"/>
                </a:solidFill>
                <a:latin typeface="Georgia" pitchFamily="18" charset="0"/>
              </a:rPr>
              <a:t> передача в безвозмездное пользование под создание рабочих мест 1 объекта недвижимости.</a:t>
            </a:r>
          </a:p>
          <a:p>
            <a:pPr algn="just"/>
            <a:r>
              <a:rPr lang="ru-RU">
                <a:latin typeface="Georgia" pitchFamily="18" charset="0"/>
              </a:rPr>
              <a:t>            </a:t>
            </a:r>
          </a:p>
          <a:p>
            <a:pPr algn="just"/>
            <a:endParaRPr lang="ru-RU" sz="1400">
              <a:latin typeface="Georgia" pitchFamily="18" charset="0"/>
            </a:endParaRPr>
          </a:p>
          <a:p>
            <a:pPr algn="just"/>
            <a:r>
              <a:rPr lang="ru-RU" sz="1600">
                <a:solidFill>
                  <a:srgbClr val="7030A0"/>
                </a:solidFill>
                <a:latin typeface="Georgia" pitchFamily="18" charset="0"/>
              </a:rPr>
              <a:t>             Информация о продаже объектов, о недвижимом  имуществе, которое может быть сдано в аренду и может быть передано в безвозмездное пользование под оформленные обязательства по созданию рабочих мест размещается  на сайте комитета госимущества Миноблисполкома  и на Площадке информирования, на сайте Слуцкого райисполкома в разделе «Экономика» - «Неиспользуемое имущество»,  публикуется в газете «Минская правда». </a:t>
            </a:r>
            <a:endParaRPr lang="ru-RU" sz="2000">
              <a:solidFill>
                <a:srgbClr val="7030A0"/>
              </a:solidFill>
              <a:latin typeface="Georgia" pitchFamily="18" charset="0"/>
            </a:endParaRPr>
          </a:p>
          <a:p>
            <a:pPr algn="just"/>
            <a:endParaRPr lang="ru-RU">
              <a:latin typeface="Georgia" pitchFamily="18" charset="0"/>
            </a:endParaRPr>
          </a:p>
        </p:txBody>
      </p:sp>
    </p:spTree>
    <p:extLst>
      <p:ext uri="{BB962C8B-B14F-4D97-AF65-F5344CB8AC3E}">
        <p14:creationId xmlns:p14="http://schemas.microsoft.com/office/powerpoint/2010/main" val="1721381339"/>
      </p:ext>
    </p:extLst>
  </p:cSld>
  <p:clrMapOvr>
    <a:masterClrMapping/>
  </p:clrMapOvr>
  <mc:AlternateContent xmlns:mc="http://schemas.openxmlformats.org/markup-compatibility/2006">
    <mc:Choice xmlns:p15="http://schemas.microsoft.com/office/powerpoint/2012/main" Requires="p15">
      <p:transition spd="slow" p14:dur="1250">
        <p15:prstTrans prst="pageCurlDouble"/>
      </p:transition>
    </mc:Choice>
    <mc:Fallback>
      <p:transition spd="slow">
        <p:fade/>
      </p:transition>
    </mc:Fallback>
  </mc:AlternateContent>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467544" y="123478"/>
            <a:ext cx="8352928" cy="936104"/>
          </a:xfrm>
          <a:ln>
            <a:noFill/>
          </a:ln>
          <a:effectLst/>
          <a:scene3d>
            <a:camera prst="orthographicFront">
              <a:rot lat="0" lon="0" rev="0"/>
            </a:camera>
            <a:lightRig rig="chilly" dir="t">
              <a:rot lat="0" lon="0" rev="18480000"/>
            </a:lightRig>
          </a:scene3d>
          <a:sp3d prstMaterial="clear">
            <a:bevelT h="63500"/>
          </a:sp3d>
        </p:spPr>
        <p:txBody>
          <a:bodyPr>
            <a:noAutofit/>
          </a:bodyPr>
          <a:lstStyle/>
          <a:p>
            <a:r>
              <a:rPr lang="ru-RU" sz="1800" b="1" smtClean="0">
                <a:solidFill>
                  <a:srgbClr val="FF0000"/>
                </a:solidFill>
                <a:effectLst/>
                <a:latin typeface="+mn-lt"/>
              </a:rPr>
              <a:t>Слуцкий </a:t>
            </a:r>
            <a:r>
              <a:rPr lang="ru-RU" sz="1800" b="1">
                <a:solidFill>
                  <a:srgbClr val="FF0000"/>
                </a:solidFill>
                <a:effectLst/>
                <a:latin typeface="+mn-lt"/>
              </a:rPr>
              <a:t>район открыт для взаимовыгодного сотрудничества и всегда рад видеть вас в качестве инвесторов</a:t>
            </a:r>
            <a:r>
              <a:rPr lang="ru-RU" sz="1800" b="1" smtClean="0">
                <a:solidFill>
                  <a:srgbClr val="FF0000"/>
                </a:solidFill>
                <a:effectLst/>
                <a:latin typeface="+mn-lt"/>
              </a:rPr>
              <a:t>!!!</a:t>
            </a:r>
            <a:br>
              <a:rPr lang="ru-RU" sz="1800" b="1" smtClean="0">
                <a:solidFill>
                  <a:srgbClr val="FF0000"/>
                </a:solidFill>
                <a:effectLst/>
                <a:latin typeface="+mn-lt"/>
              </a:rPr>
            </a:br>
            <a:r>
              <a:rPr lang="ru-RU" sz="1800" b="1" smtClean="0">
                <a:solidFill>
                  <a:srgbClr val="FF0000"/>
                </a:solidFill>
                <a:effectLst/>
                <a:latin typeface="+mn-lt"/>
              </a:rPr>
              <a:t>ГОТОВЫ ОКАЗАТЬ ПОМОЩЬ В РЕАЛИЗАЦИИ ВАШИХ ПЛАНОВ!!!</a:t>
            </a:r>
            <a:endParaRPr lang="ru-RU" sz="1800" b="1" i="1">
              <a:solidFill>
                <a:srgbClr val="FF0000"/>
              </a:solidFill>
              <a:effectLst>
                <a:reflection blurRad="12700" endPos="0" dir="5400000" sy="-90000" algn="bl" rotWithShape="0"/>
              </a:effectLst>
              <a:latin typeface="+mn-lt"/>
              <a:cs typeface="Times New Roman" panose="02020603050405020304" pitchFamily="18" charset="0"/>
            </a:endParaRPr>
          </a:p>
        </p:txBody>
      </p:sp>
      <p:sp>
        <p:nvSpPr>
          <p:cNvPr id="3" name="Объект 2"/>
          <p:cNvSpPr>
            <a:spLocks noGrp="1"/>
          </p:cNvSpPr>
          <p:nvPr>
            <p:ph idx="1"/>
          </p:nvPr>
        </p:nvSpPr>
        <p:spPr>
          <a:xfrm>
            <a:off x="395536" y="1849930"/>
            <a:ext cx="6264696" cy="3170092"/>
          </a:xfrm>
        </p:spPr>
        <p:txBody>
          <a:bodyPr>
            <a:noAutofit/>
          </a:bodyPr>
          <a:lstStyle/>
          <a:p>
            <a:r>
              <a:rPr lang="ru-RU" sz="1700" b="1" i="1">
                <a:solidFill>
                  <a:srgbClr val="002060"/>
                </a:solidFill>
              </a:rPr>
              <a:t>Приемная Слуцкого райисполкома</a:t>
            </a:r>
          </a:p>
          <a:p>
            <a:r>
              <a:rPr lang="ru-RU" sz="1700" b="1" i="1">
                <a:solidFill>
                  <a:srgbClr val="002060"/>
                </a:solidFill>
              </a:rPr>
              <a:t>Тел.: +375  1795  75092</a:t>
            </a:r>
          </a:p>
          <a:p>
            <a:r>
              <a:rPr lang="ru-RU" sz="1700" b="1" i="1">
                <a:solidFill>
                  <a:srgbClr val="006600"/>
                </a:solidFill>
              </a:rPr>
              <a:t>Заместитель председателя райисполкома по экономике </a:t>
            </a:r>
          </a:p>
          <a:p>
            <a:r>
              <a:rPr lang="ru-RU" sz="1700" b="1" i="1">
                <a:solidFill>
                  <a:srgbClr val="006600"/>
                </a:solidFill>
              </a:rPr>
              <a:t>Тел.: +375  1795  75916</a:t>
            </a:r>
          </a:p>
          <a:p>
            <a:r>
              <a:rPr lang="ru-RU" sz="1700" b="1" i="1">
                <a:solidFill>
                  <a:srgbClr val="7C025C"/>
                </a:solidFill>
              </a:rPr>
              <a:t>Начальник отдела экономики Слуцкого райисполкома</a:t>
            </a:r>
          </a:p>
          <a:p>
            <a:r>
              <a:rPr lang="ru-RU" sz="1700" b="1" i="1">
                <a:solidFill>
                  <a:srgbClr val="7C025C"/>
                </a:solidFill>
              </a:rPr>
              <a:t>Тел.: +375  1795  75455, </a:t>
            </a:r>
            <a:r>
              <a:rPr lang="ru-RU" sz="1700" b="1" i="1" smtClean="0">
                <a:solidFill>
                  <a:srgbClr val="7C025C"/>
                </a:solidFill>
              </a:rPr>
              <a:t>е</a:t>
            </a:r>
            <a:r>
              <a:rPr lang="en-US" sz="1700" b="1" i="1">
                <a:solidFill>
                  <a:srgbClr val="7C025C"/>
                </a:solidFill>
              </a:rPr>
              <a:t>-mail</a:t>
            </a:r>
            <a:r>
              <a:rPr lang="ru-RU" sz="1700" b="1" i="1">
                <a:solidFill>
                  <a:srgbClr val="7C025C"/>
                </a:solidFill>
              </a:rPr>
              <a:t>:  </a:t>
            </a:r>
            <a:r>
              <a:rPr lang="en-US" sz="1700" b="1" i="1">
                <a:solidFill>
                  <a:srgbClr val="7C025C"/>
                </a:solidFill>
                <a:hlinkClick r:id="rId2"/>
              </a:rPr>
              <a:t>economika@slutsk.gov.by</a:t>
            </a:r>
            <a:endParaRPr lang="ru-RU" sz="1700" b="1" i="1">
              <a:solidFill>
                <a:srgbClr val="7C025C"/>
              </a:solidFill>
            </a:endParaRPr>
          </a:p>
          <a:p>
            <a:r>
              <a:rPr lang="ru-RU" sz="1700" b="1" i="1">
                <a:solidFill>
                  <a:srgbClr val="00B0F0"/>
                </a:solidFill>
              </a:rPr>
              <a:t>Оформление и регистрация юридических лиц</a:t>
            </a:r>
          </a:p>
          <a:p>
            <a:r>
              <a:rPr lang="ru-RU" sz="1700" b="1" i="1">
                <a:solidFill>
                  <a:srgbClr val="00B0F0"/>
                </a:solidFill>
              </a:rPr>
              <a:t>Тел.: +375  1795  75067</a:t>
            </a:r>
          </a:p>
          <a:p>
            <a:r>
              <a:rPr lang="ru-RU" sz="1700" b="1" i="1">
                <a:solidFill>
                  <a:srgbClr val="7030A0"/>
                </a:solidFill>
              </a:rPr>
              <a:t>Начальник отдела землеустройства Слуцкого райисполкома</a:t>
            </a:r>
          </a:p>
          <a:p>
            <a:r>
              <a:rPr lang="ru-RU" sz="1700" b="1" i="1">
                <a:solidFill>
                  <a:srgbClr val="7030A0"/>
                </a:solidFill>
              </a:rPr>
              <a:t>Тел.: +375  1795  75089</a:t>
            </a:r>
          </a:p>
        </p:txBody>
      </p:sp>
      <p:sp>
        <p:nvSpPr>
          <p:cNvPr id="5" name="Прямоугольник 4"/>
          <p:cNvSpPr/>
          <p:nvPr/>
        </p:nvSpPr>
        <p:spPr>
          <a:xfrm>
            <a:off x="539552" y="1203599"/>
            <a:ext cx="7992888" cy="646331"/>
          </a:xfrm>
          <a:prstGeom prst="rect">
            <a:avLst/>
          </a:prstGeom>
        </p:spPr>
        <p:txBody>
          <a:bodyPr wrap="square">
            <a:spAutoFit/>
          </a:bodyPr>
          <a:lstStyle/>
          <a:p>
            <a:r>
              <a:rPr lang="ru-RU" b="1" i="1">
                <a:solidFill>
                  <a:srgbClr val="003300"/>
                </a:solidFill>
                <a:effectLst>
                  <a:reflection blurRad="12700" endPos="0" dir="5400000" sy="-90000" algn="bl" rotWithShape="0"/>
                </a:effectLst>
                <a:cs typeface="Times New Roman" pitchFamily="18" charset="0"/>
              </a:rPr>
              <a:t>Если  вас  заинтересовали  наши  предложения, и вам необходима дополнительная  информация:</a:t>
            </a:r>
            <a:endParaRPr lang="ru-RU"/>
          </a:p>
        </p:txBody>
      </p:sp>
    </p:spTree>
    <p:extLst>
      <p:ext uri="{BB962C8B-B14F-4D97-AF65-F5344CB8AC3E}">
        <p14:creationId xmlns:p14="http://schemas.microsoft.com/office/powerpoint/2010/main" val="2103633347"/>
      </p:ext>
    </p:extLst>
  </p:cSld>
  <p:clrMapOvr>
    <a:masterClrMapping/>
  </p:clrMapOvr>
  <mc:AlternateContent xmlns:mc="http://schemas.openxmlformats.org/markup-compatibility/2006">
    <mc:Choice xmlns:p15="http://schemas.microsoft.com/office/powerpoint/2012/main" Requires="p15">
      <p:transition spd="slow" p14:dur="1250">
        <p15:prstTrans prst="pageCurlDouble"/>
      </p:transition>
    </mc:Choice>
    <mc:Fallback>
      <p:transition spd="slow">
        <p:fade/>
      </p:transition>
    </mc:Fallback>
  </mc:AlternateContent>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0" y="0"/>
            <a:ext cx="4529684"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1600" b="1">
                <a:solidFill>
                  <a:srgbClr val="2003CD"/>
                </a:solidFill>
                <a:latin typeface="Georgia" pitchFamily="18" charset="0"/>
                <a:ea typeface="Calibri"/>
                <a:cs typeface="Calibri"/>
              </a:rPr>
              <a:t>Автомобильные дороги -</a:t>
            </a:r>
            <a:r>
              <a:rPr lang="ru-RU" sz="1600">
                <a:solidFill>
                  <a:srgbClr val="2003CD"/>
                </a:solidFill>
                <a:latin typeface="Georgia" pitchFamily="18" charset="0"/>
                <a:ea typeface="Calibri"/>
                <a:cs typeface="Calibri"/>
              </a:rPr>
              <a:t>Республиканского значения </a:t>
            </a:r>
          </a:p>
          <a:p>
            <a:pPr algn="ctr"/>
            <a:r>
              <a:rPr lang="ru-RU" sz="1600">
                <a:solidFill>
                  <a:srgbClr val="2003CD"/>
                </a:solidFill>
                <a:latin typeface="Georgia" pitchFamily="18" charset="0"/>
                <a:ea typeface="Calibri"/>
                <a:cs typeface="Calibri"/>
              </a:rPr>
              <a:t>Р23, Р91, Р 43,</a:t>
            </a:r>
            <a:r>
              <a:rPr lang="ru-RU" sz="1600" b="1">
                <a:solidFill>
                  <a:srgbClr val="2003CD"/>
                </a:solidFill>
                <a:latin typeface="Georgia" pitchFamily="18" charset="0"/>
                <a:ea typeface="Calibri"/>
                <a:cs typeface="Calibri"/>
              </a:rPr>
              <a:t> </a:t>
            </a:r>
            <a:r>
              <a:rPr lang="ru-RU" sz="1600">
                <a:solidFill>
                  <a:srgbClr val="2003CD"/>
                </a:solidFill>
                <a:latin typeface="Georgia" pitchFamily="18" charset="0"/>
                <a:ea typeface="Calibri"/>
                <a:cs typeface="Calibri"/>
              </a:rPr>
              <a:t>Р57</a:t>
            </a:r>
          </a:p>
        </p:txBody>
      </p:sp>
      <p:sp>
        <p:nvSpPr>
          <p:cNvPr id="6" name="TextBox 5"/>
          <p:cNvSpPr txBox="1"/>
          <p:nvPr/>
        </p:nvSpPr>
        <p:spPr>
          <a:xfrm>
            <a:off x="-28921" y="1012884"/>
            <a:ext cx="4529683" cy="184665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R="35560">
              <a:lnSpc>
                <a:spcPct val="100000"/>
              </a:lnSpc>
              <a:spcBef>
                <a:spcPct val="0"/>
              </a:spcBef>
              <a:spcAft>
                <a:spcPct val="0"/>
              </a:spcAft>
            </a:pPr>
            <a:r>
              <a:rPr lang="ru-RU" sz="1600" b="1">
                <a:solidFill>
                  <a:srgbClr val="006600"/>
                </a:solidFill>
                <a:latin typeface="Georgia" pitchFamily="18" charset="0"/>
                <a:ea typeface="Calibri"/>
                <a:cs typeface="Calibri"/>
              </a:rPr>
              <a:t>Железнодорожное сообщение:</a:t>
            </a:r>
          </a:p>
          <a:p>
            <a:pPr marR="35560">
              <a:lnSpc>
                <a:spcPct val="100000"/>
              </a:lnSpc>
              <a:spcBef>
                <a:spcPct val="0"/>
              </a:spcBef>
              <a:spcAft>
                <a:spcPct val="0"/>
              </a:spcAft>
            </a:pPr>
            <a:r>
              <a:rPr lang="ru-RU" sz="1400" b="1" u="sng">
                <a:solidFill>
                  <a:srgbClr val="006600"/>
                </a:solidFill>
                <a:latin typeface="Georgia" pitchFamily="18" charset="0"/>
                <a:ea typeface="Calibri"/>
                <a:cs typeface="Calibri"/>
              </a:rPr>
              <a:t>Станции</a:t>
            </a:r>
            <a:r>
              <a:rPr lang="ru-RU" sz="1400">
                <a:solidFill>
                  <a:schemeClr val="tx1"/>
                </a:solidFill>
                <a:latin typeface="Georgia" pitchFamily="18" charset="0"/>
                <a:ea typeface="Calibri"/>
                <a:cs typeface="Calibri"/>
              </a:rPr>
              <a:t> </a:t>
            </a:r>
            <a:r>
              <a:rPr lang="ru-RU" sz="1400">
                <a:solidFill>
                  <a:srgbClr val="006666"/>
                </a:solidFill>
                <a:latin typeface="Georgia" pitchFamily="18" charset="0"/>
                <a:ea typeface="Calibri"/>
                <a:cs typeface="Calibri"/>
              </a:rPr>
              <a:t>- </a:t>
            </a:r>
            <a:r>
              <a:rPr lang="ru-RU" sz="1400">
                <a:solidFill>
                  <a:srgbClr val="006699"/>
                </a:solidFill>
                <a:latin typeface="Georgia" pitchFamily="18" charset="0"/>
                <a:ea typeface="Calibri"/>
                <a:cs typeface="Calibri"/>
              </a:rPr>
              <a:t>Слуцк, Некраши, Новодворцы; </a:t>
            </a:r>
          </a:p>
          <a:p>
            <a:pPr marR="35560">
              <a:lnSpc>
                <a:spcPct val="100000"/>
              </a:lnSpc>
              <a:spcBef>
                <a:spcPct val="0"/>
              </a:spcBef>
              <a:spcAft>
                <a:spcPct val="0"/>
              </a:spcAft>
            </a:pPr>
            <a:r>
              <a:rPr lang="ru-RU" sz="1400" b="1" u="sng">
                <a:solidFill>
                  <a:srgbClr val="006600"/>
                </a:solidFill>
                <a:latin typeface="Georgia" pitchFamily="18" charset="0"/>
                <a:ea typeface="Calibri"/>
                <a:cs typeface="Calibri"/>
              </a:rPr>
              <a:t>остановочные пункты </a:t>
            </a:r>
            <a:r>
              <a:rPr lang="ru-RU" sz="1400">
                <a:solidFill>
                  <a:schemeClr val="tx1"/>
                </a:solidFill>
                <a:latin typeface="Georgia" pitchFamily="18" charset="0"/>
                <a:ea typeface="Calibri"/>
                <a:cs typeface="Calibri"/>
              </a:rPr>
              <a:t>- </a:t>
            </a:r>
            <a:r>
              <a:rPr lang="ru-RU" sz="1400" err="1">
                <a:solidFill>
                  <a:srgbClr val="006699"/>
                </a:solidFill>
                <a:latin typeface="Georgia" pitchFamily="18" charset="0"/>
                <a:ea typeface="Calibri"/>
                <a:cs typeface="Calibri"/>
              </a:rPr>
              <a:t>Безверховичи, Восток, Загродье, Козловичи, Новогорки, Повстынь, Середняки, Шалович.</a:t>
            </a:r>
          </a:p>
          <a:p>
            <a:pPr marR="35560">
              <a:lnSpc>
                <a:spcPct val="100000"/>
              </a:lnSpc>
              <a:spcBef>
                <a:spcPct val="0"/>
              </a:spcBef>
              <a:spcAft>
                <a:spcPct val="0"/>
              </a:spcAft>
            </a:pPr>
            <a:r>
              <a:rPr lang="ru-RU" sz="1400" b="1" u="sng">
                <a:solidFill>
                  <a:srgbClr val="006600"/>
                </a:solidFill>
                <a:latin typeface="Georgia" pitchFamily="18" charset="0"/>
                <a:ea typeface="Calibri"/>
                <a:cs typeface="Calibri"/>
              </a:rPr>
              <a:t>Направления </a:t>
            </a:r>
            <a:r>
              <a:rPr lang="ru-RU" sz="1400">
                <a:solidFill>
                  <a:schemeClr val="tx1"/>
                </a:solidFill>
                <a:latin typeface="Georgia" pitchFamily="18" charset="0"/>
                <a:ea typeface="Calibri"/>
                <a:cs typeface="Calibri"/>
              </a:rPr>
              <a:t>-  </a:t>
            </a:r>
            <a:r>
              <a:rPr lang="ru-RU" sz="1400">
                <a:solidFill>
                  <a:srgbClr val="006699"/>
                </a:solidFill>
                <a:latin typeface="Georgia" pitchFamily="18" charset="0"/>
                <a:ea typeface="Calibri"/>
                <a:cs typeface="Calibri"/>
              </a:rPr>
              <a:t>Москва — Бобруйск — Слуцк — Ивацевичи, Минск — Слуцк — Микашевичи, Осиповичи — Несвиж — Барановичи</a:t>
            </a:r>
            <a:endParaRPr lang="ru-RU" sz="1400">
              <a:solidFill>
                <a:srgbClr val="006699"/>
              </a:solidFill>
            </a:endParaRPr>
          </a:p>
        </p:txBody>
      </p:sp>
      <p:sp>
        <p:nvSpPr>
          <p:cNvPr id="8" name="TextBox 7"/>
          <p:cNvSpPr txBox="1"/>
          <p:nvPr/>
        </p:nvSpPr>
        <p:spPr>
          <a:xfrm>
            <a:off x="29692" y="3083539"/>
            <a:ext cx="4499992"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00000"/>
              </a:lnSpc>
              <a:spcBef>
                <a:spcPct val="0"/>
              </a:spcBef>
              <a:spcAft>
                <a:spcPct val="0"/>
              </a:spcAft>
            </a:pPr>
            <a:r>
              <a:rPr lang="ru-RU" sz="1400" b="1" i="1" u="sng" spc="-10">
                <a:solidFill>
                  <a:srgbClr val="FF0000"/>
                </a:solidFill>
                <a:latin typeface="Georgia" pitchFamily="18" charset="0"/>
                <a:ea typeface="Calibri"/>
                <a:cs typeface="Calibri"/>
              </a:rPr>
              <a:t>Туристический потенциал:</a:t>
            </a:r>
          </a:p>
          <a:p>
            <a:pPr algn="just">
              <a:lnSpc>
                <a:spcPct val="100000"/>
              </a:lnSpc>
              <a:spcBef>
                <a:spcPct val="0"/>
              </a:spcBef>
              <a:spcAft>
                <a:spcPct val="0"/>
              </a:spcAft>
            </a:pPr>
            <a:r>
              <a:rPr lang="ru-RU" sz="1400" b="1" i="1" spc="-10">
                <a:solidFill>
                  <a:srgbClr val="3366CC"/>
                </a:solidFill>
                <a:latin typeface="Georgia" pitchFamily="18" charset="0"/>
                <a:ea typeface="Calibri"/>
                <a:cs typeface="Calibri"/>
              </a:rPr>
              <a:t>Объекты  туристического  показа: </a:t>
            </a:r>
            <a:r>
              <a:rPr lang="ru-RU" sz="1400" i="1" spc="-10">
                <a:solidFill>
                  <a:srgbClr val="3366CC"/>
                </a:solidFill>
                <a:latin typeface="Georgia" pitchFamily="18" charset="0"/>
                <a:ea typeface="Calibri"/>
                <a:cs typeface="Calibri"/>
              </a:rPr>
              <a:t>«Слуцкія  паясы», ГУ «Слуцкий центр туризма», стадион   «Городской», ГУО «Гимназия № 1 г.Слуцка»;</a:t>
            </a:r>
            <a:endParaRPr lang="ru-RU" sz="1400" i="1">
              <a:solidFill>
                <a:srgbClr val="3366CC"/>
              </a:solidFill>
              <a:latin typeface="Georgia" pitchFamily="18" charset="0"/>
              <a:ea typeface="Calibri"/>
              <a:cs typeface="Calibri"/>
            </a:endParaRPr>
          </a:p>
          <a:p>
            <a:pPr algn="just">
              <a:lnSpc>
                <a:spcPct val="100000"/>
              </a:lnSpc>
              <a:spcBef>
                <a:spcPct val="0"/>
              </a:spcBef>
              <a:spcAft>
                <a:spcPct val="0"/>
              </a:spcAft>
            </a:pPr>
            <a:r>
              <a:rPr lang="ru-RU" sz="1400" b="1" i="1" spc="-10">
                <a:solidFill>
                  <a:srgbClr val="006600"/>
                </a:solidFill>
                <a:latin typeface="Georgia" pitchFamily="18" charset="0"/>
                <a:ea typeface="Calibri"/>
                <a:cs typeface="Calibri"/>
              </a:rPr>
              <a:t>Агротуризм:</a:t>
            </a:r>
            <a:r>
              <a:rPr lang="ru-RU" sz="1400" i="1" spc="-10">
                <a:solidFill>
                  <a:srgbClr val="006600"/>
                </a:solidFill>
                <a:latin typeface="Georgia" pitchFamily="18" charset="0"/>
                <a:ea typeface="Calibri"/>
                <a:cs typeface="Calibri"/>
              </a:rPr>
              <a:t> 10 агроусадеб, «Дом охотника». Основные направления развлечений и активного отдыха туристов: рыбалка на ближайших водоёмах, просмотр  футбольных  матчей, посещение  агроусадеб.</a:t>
            </a:r>
            <a:endParaRPr lang="ru-RU" sz="1400" i="1">
              <a:solidFill>
                <a:srgbClr val="006600"/>
              </a:solidFill>
              <a:latin typeface="Georgia" pitchFamily="18" charset="0"/>
              <a:ea typeface="Calibri"/>
              <a:cs typeface="Calibri"/>
            </a:endParaRPr>
          </a:p>
        </p:txBody>
      </p:sp>
      <p:pic>
        <p:nvPicPr>
          <p:cNvPr id="29698" name="Picture 2" descr="C:\Users\User\Desktop\картинки\поезд.jpg"/>
          <p:cNvPicPr>
            <a:picLocks noChangeAspect="1" noChangeArrowheads="1"/>
          </p:cNvPicPr>
          <p:nvPr/>
        </p:nvPicPr>
        <p:blipFill>
          <a:blip r:embed="rId2"/>
          <a:stretch>
            <a:fillRect/>
          </a:stretch>
        </p:blipFill>
        <p:spPr bwMode="auto">
          <a:xfrm>
            <a:off x="4529685" y="1183108"/>
            <a:ext cx="4624324" cy="1346080"/>
          </a:xfrm>
          <a:prstGeom prst="rect">
            <a:avLst/>
          </a:prstGeom>
          <a:noFill/>
        </p:spPr>
      </p:pic>
      <p:pic>
        <p:nvPicPr>
          <p:cNvPr id="29699" name="Picture 3" descr="C:\Users\User\Desktop\картинки\14571.jpg"/>
          <p:cNvPicPr>
            <a:picLocks noChangeAspect="1" noChangeArrowheads="1"/>
          </p:cNvPicPr>
          <p:nvPr/>
        </p:nvPicPr>
        <p:blipFill>
          <a:blip r:embed="rId3"/>
          <a:stretch>
            <a:fillRect/>
          </a:stretch>
        </p:blipFill>
        <p:spPr bwMode="auto">
          <a:xfrm>
            <a:off x="4558607" y="2511752"/>
            <a:ext cx="2447733" cy="1388668"/>
          </a:xfrm>
          <a:prstGeom prst="rect">
            <a:avLst/>
          </a:prstGeom>
          <a:noFill/>
        </p:spPr>
      </p:pic>
      <p:pic>
        <p:nvPicPr>
          <p:cNvPr id="9" name="Рисунок 8" descr="https://content.onliner.by/news/1100x5616/df9e680865ca96986ea81b4d59b76be0.jpeg"/>
          <p:cNvPicPr/>
          <p:nvPr/>
        </p:nvPicPr>
        <p:blipFill>
          <a:blip r:embed="rId4">
            <a:extLst>
              <a:ext uri="{28A0092B-C50C-407E-A947-70E740481C1C}">
                <a14:useLocalDpi xmlns:a14="http://schemas.microsoft.com/office/drawing/2010/main" val="0"/>
              </a:ext>
            </a:extLst>
          </a:blip>
          <a:stretch>
            <a:fillRect/>
          </a:stretch>
        </p:blipFill>
        <p:spPr bwMode="auto">
          <a:xfrm>
            <a:off x="6848596" y="0"/>
            <a:ext cx="2463155" cy="1242821"/>
          </a:xfrm>
          <a:prstGeom prst="rect">
            <a:avLst/>
          </a:prstGeom>
          <a:noFill/>
          <a:ln>
            <a:noFill/>
          </a:ln>
        </p:spPr>
      </p:pic>
      <p:pic>
        <p:nvPicPr>
          <p:cNvPr id="1026" name="Picture 2" descr="https://content.onliner.by/news/1100x5616/da715ed703248528a2ebe61c314e00cb.jpe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529684" y="-13404"/>
            <a:ext cx="2524631" cy="1153924"/>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descr="«Дом охотника» ГЛХУ «Слуцкий лесхоз»  "/>
          <p:cNvPicPr/>
          <p:nvPr/>
        </p:nvPicPr>
        <p:blipFill>
          <a:blip r:embed="rId6">
            <a:extLst>
              <a:ext uri="{28A0092B-C50C-407E-A947-70E740481C1C}">
                <a14:useLocalDpi xmlns:a14="http://schemas.microsoft.com/office/drawing/2010/main" val="0"/>
              </a:ext>
            </a:extLst>
          </a:blip>
          <a:stretch>
            <a:fillRect/>
          </a:stretch>
        </p:blipFill>
        <p:spPr bwMode="auto">
          <a:xfrm>
            <a:off x="7006340" y="2529188"/>
            <a:ext cx="2099694" cy="1328644"/>
          </a:xfrm>
          <a:prstGeom prst="rect">
            <a:avLst/>
          </a:prstGeom>
          <a:noFill/>
          <a:ln>
            <a:noFill/>
          </a:ln>
        </p:spPr>
      </p:pic>
      <p:pic>
        <p:nvPicPr>
          <p:cNvPr id="13" name="Рисунок 12" descr="C:\Documents and Settings\Admin\Рабочий стол\гимназия № 1\2 гимн.jpg"/>
          <p:cNvPicPr/>
          <p:nvPr/>
        </p:nvPicPr>
        <p:blipFill>
          <a:blip r:embed="rId7">
            <a:extLst>
              <a:ext uri="{28A0092B-C50C-407E-A947-70E740481C1C}">
                <a14:useLocalDpi xmlns:a14="http://schemas.microsoft.com/office/drawing/2010/main" val="0"/>
              </a:ext>
            </a:extLst>
          </a:blip>
          <a:stretch>
            <a:fillRect/>
          </a:stretch>
        </p:blipFill>
        <p:spPr bwMode="auto">
          <a:xfrm>
            <a:off x="4587529" y="3900420"/>
            <a:ext cx="2072704" cy="1214444"/>
          </a:xfrm>
          <a:prstGeom prst="rect">
            <a:avLst/>
          </a:prstGeom>
          <a:noFill/>
          <a:ln>
            <a:noFill/>
          </a:ln>
        </p:spPr>
      </p:pic>
      <p:pic>
        <p:nvPicPr>
          <p:cNvPr id="14" name="Рисунок 13" descr="C:\Documents and Settings\Admin\Рабочий стол\гимназия № 1\гим 1.jpg"/>
          <p:cNvPicPr/>
          <p:nvPr/>
        </p:nvPicPr>
        <p:blipFill>
          <a:blip r:embed="rId8">
            <a:extLst>
              <a:ext uri="{28A0092B-C50C-407E-A947-70E740481C1C}">
                <a14:useLocalDpi xmlns:a14="http://schemas.microsoft.com/office/drawing/2010/main" val="0"/>
              </a:ext>
            </a:extLst>
          </a:blip>
          <a:stretch>
            <a:fillRect/>
          </a:stretch>
        </p:blipFill>
        <p:spPr bwMode="auto">
          <a:xfrm>
            <a:off x="6388502" y="3900420"/>
            <a:ext cx="1495865" cy="1243080"/>
          </a:xfrm>
          <a:prstGeom prst="rect">
            <a:avLst/>
          </a:prstGeom>
          <a:noFill/>
          <a:ln>
            <a:noFill/>
          </a:ln>
        </p:spPr>
      </p:pic>
      <p:pic>
        <p:nvPicPr>
          <p:cNvPr id="15" name="Рисунок 14" descr="C:\Documents and Settings\Admin\Рабочий стол\гимназия № 1\гимназ.jpg"/>
          <p:cNvPicPr/>
          <p:nvPr/>
        </p:nvPicPr>
        <p:blipFill>
          <a:blip r:embed="rId9">
            <a:extLst>
              <a:ext uri="{28A0092B-C50C-407E-A947-70E740481C1C}">
                <a14:useLocalDpi xmlns:a14="http://schemas.microsoft.com/office/drawing/2010/main" val="0"/>
              </a:ext>
            </a:extLst>
          </a:blip>
          <a:stretch>
            <a:fillRect/>
          </a:stretch>
        </p:blipFill>
        <p:spPr bwMode="auto">
          <a:xfrm>
            <a:off x="7904963" y="3891019"/>
            <a:ext cx="1239037" cy="1252481"/>
          </a:xfrm>
          <a:prstGeom prst="rect">
            <a:avLst/>
          </a:prstGeom>
          <a:noFill/>
          <a:ln>
            <a:noFill/>
          </a:ln>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Горизонтальный свиток 4"/>
          <p:cNvSpPr/>
          <p:nvPr/>
        </p:nvSpPr>
        <p:spPr>
          <a:xfrm>
            <a:off x="827584" y="0"/>
            <a:ext cx="7560840" cy="771550"/>
          </a:xfrm>
          <a:prstGeom prst="horizontalScroll">
            <a:avLst/>
          </a:prstGeom>
          <a:solidFill>
            <a:srgbClr val="7EE6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i="1">
                <a:solidFill>
                  <a:srgbClr val="660066"/>
                </a:solidFill>
                <a:latin typeface="Georgia" pitchFamily="18" charset="0"/>
              </a:rPr>
              <a:t>Конкурентные преимущества</a:t>
            </a:r>
            <a:endParaRPr lang="ru-RU" sz="2800" i="1">
              <a:solidFill>
                <a:srgbClr val="660066"/>
              </a:solidFill>
            </a:endParaRPr>
          </a:p>
        </p:txBody>
      </p:sp>
      <p:sp>
        <p:nvSpPr>
          <p:cNvPr id="6" name="TextBox 5"/>
          <p:cNvSpPr txBox="1"/>
          <p:nvPr/>
        </p:nvSpPr>
        <p:spPr>
          <a:xfrm>
            <a:off x="287016" y="843558"/>
            <a:ext cx="885698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1600" b="1" i="1" u="sng">
                <a:solidFill>
                  <a:srgbClr val="006600"/>
                </a:solidFill>
                <a:latin typeface="Georgia" pitchFamily="18" charset="0"/>
              </a:rPr>
              <a:t>Льготы и преференции при ведении бизнеса в Слуцком районе </a:t>
            </a:r>
            <a:r>
              <a:rPr lang="ru-RU" sz="1600" b="1" i="1">
                <a:solidFill>
                  <a:srgbClr val="006600"/>
                </a:solidFill>
                <a:latin typeface="Georgia" pitchFamily="18" charset="0"/>
              </a:rPr>
              <a:t>в</a:t>
            </a:r>
            <a:r>
              <a:rPr lang="ru-RU" sz="1600" b="1" i="1">
                <a:solidFill>
                  <a:schemeClr val="accent5">
                    <a:lumMod val="75000"/>
                  </a:schemeClr>
                </a:solidFill>
                <a:latin typeface="Georgia" pitchFamily="18" charset="0"/>
              </a:rPr>
              <a:t> </a:t>
            </a:r>
            <a:r>
              <a:rPr lang="ru-RU" sz="1600" b="1" i="1">
                <a:solidFill>
                  <a:srgbClr val="006600"/>
                </a:solidFill>
                <a:latin typeface="Georgia" pitchFamily="18" charset="0"/>
              </a:rPr>
              <a:t>рамках </a:t>
            </a:r>
            <a:r>
              <a:rPr lang="ru-RU" sz="1600" b="1" i="1">
                <a:solidFill>
                  <a:srgbClr val="C00000"/>
                </a:solidFill>
                <a:latin typeface="Georgia" pitchFamily="18" charset="0"/>
              </a:rPr>
              <a:t>Декрета Президента Республики Беларусь от 23 ноября 2017 года № 7              «О развитии предпринимательства»</a:t>
            </a:r>
            <a:endParaRPr lang="ru-RU" sz="1600" i="1">
              <a:solidFill>
                <a:srgbClr val="C00000"/>
              </a:solidFill>
              <a:latin typeface="Georgia" pitchFamily="18" charset="0"/>
            </a:endParaRPr>
          </a:p>
        </p:txBody>
      </p:sp>
      <p:sp>
        <p:nvSpPr>
          <p:cNvPr id="8" name="TextBox 7"/>
          <p:cNvSpPr txBox="1"/>
          <p:nvPr/>
        </p:nvSpPr>
        <p:spPr>
          <a:xfrm rot="10800000" flipV="1">
            <a:off x="315244" y="4307756"/>
            <a:ext cx="872125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1400">
                <a:latin typeface="Times New Roman" pitchFamily="18" charset="0"/>
                <a:cs typeface="Times New Roman" pitchFamily="18" charset="0"/>
              </a:rPr>
              <a:t>Уведомительный порядок для начала работы по видам экономической деятельности </a:t>
            </a:r>
          </a:p>
          <a:p>
            <a:pPr algn="ctr"/>
            <a:r>
              <a:rPr lang="ru-RU" sz="1400">
                <a:latin typeface="Times New Roman" pitchFamily="18" charset="0"/>
                <a:cs typeface="Times New Roman" pitchFamily="18" charset="0"/>
              </a:rPr>
              <a:t>в соответствии с Перечнем (19 видов деятельности)</a:t>
            </a:r>
          </a:p>
        </p:txBody>
      </p:sp>
      <p:sp>
        <p:nvSpPr>
          <p:cNvPr id="11" name="TextBox 10"/>
          <p:cNvSpPr txBox="1"/>
          <p:nvPr/>
        </p:nvSpPr>
        <p:spPr>
          <a:xfrm>
            <a:off x="287810" y="1833761"/>
            <a:ext cx="4104456"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1400">
                <a:latin typeface="Times New Roman" pitchFamily="18" charset="0"/>
                <a:cs typeface="Times New Roman" pitchFamily="18" charset="0"/>
              </a:rPr>
              <a:t>Ограничение вмешательства государства в работу субъектов хозяйствования</a:t>
            </a:r>
          </a:p>
        </p:txBody>
      </p:sp>
      <p:sp>
        <p:nvSpPr>
          <p:cNvPr id="12" name="TextBox 11"/>
          <p:cNvSpPr txBox="1"/>
          <p:nvPr/>
        </p:nvSpPr>
        <p:spPr>
          <a:xfrm>
            <a:off x="315244" y="2515721"/>
            <a:ext cx="4105250" cy="160043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sz="1400">
                <a:latin typeface="Times New Roman" pitchFamily="18" charset="0"/>
                <a:cs typeface="Times New Roman" pitchFamily="18" charset="0"/>
              </a:rPr>
              <a:t>Создание стационарных торговых объектов и объектов общественного питания вне зависимости от наличия таких объектов на схемах размещения, разрабатываемых и утверждаемых местными исполнительными и распорядительными органами, если при этом не нарушаются требования градостроительной документации</a:t>
            </a:r>
          </a:p>
        </p:txBody>
      </p:sp>
      <p:sp>
        <p:nvSpPr>
          <p:cNvPr id="17" name="TextBox 16"/>
          <p:cNvSpPr txBox="1"/>
          <p:nvPr/>
        </p:nvSpPr>
        <p:spPr>
          <a:xfrm>
            <a:off x="4572000" y="1833761"/>
            <a:ext cx="4464496" cy="24622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sz="1400">
                <a:latin typeface="Times New Roman" pitchFamily="18" charset="0"/>
                <a:cs typeface="Times New Roman" pitchFamily="18" charset="0"/>
              </a:rPr>
              <a:t>Субъекты хозяйствования будут самостоятельно устанавливают режим работы принадлежащих им торговых объектов, объектов общественного питания,  режим работы без торговых объектов, режим работы принадлежащих им объектов бытового обслуживания, режим работы без (вне) объектов бытового обслуживания. </a:t>
            </a:r>
          </a:p>
          <a:p>
            <a:pPr algn="just"/>
            <a:r>
              <a:rPr lang="ru-RU" sz="1400">
                <a:latin typeface="Times New Roman" pitchFamily="18" charset="0"/>
                <a:cs typeface="Times New Roman" pitchFamily="18" charset="0"/>
              </a:rPr>
              <a:t>Исключение составляет режим объектов после 23.00 и до 7.00, который подлежит согласованию с местными исполнительными и распорядительными органами по месту нахождения таких объектов.</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Горизонтальный свиток 3"/>
          <p:cNvSpPr/>
          <p:nvPr/>
        </p:nvSpPr>
        <p:spPr>
          <a:xfrm>
            <a:off x="827584" y="0"/>
            <a:ext cx="7560840" cy="483518"/>
          </a:xfrm>
          <a:prstGeom prst="horizontalScroll">
            <a:avLst/>
          </a:prstGeom>
          <a:solidFill>
            <a:srgbClr val="7EE6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i="1">
                <a:solidFill>
                  <a:srgbClr val="660066"/>
                </a:solidFill>
                <a:latin typeface="Georgia" pitchFamily="18" charset="0"/>
              </a:rPr>
              <a:t>Конкурентные преимущества</a:t>
            </a:r>
            <a:endParaRPr lang="ru-RU" sz="2800" i="1">
              <a:solidFill>
                <a:srgbClr val="660066"/>
              </a:solidFill>
            </a:endParaRPr>
          </a:p>
        </p:txBody>
      </p:sp>
      <p:sp>
        <p:nvSpPr>
          <p:cNvPr id="6" name="TextBox 5"/>
          <p:cNvSpPr txBox="1"/>
          <p:nvPr/>
        </p:nvSpPr>
        <p:spPr>
          <a:xfrm>
            <a:off x="107504" y="483518"/>
            <a:ext cx="8856984"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ru-RU" sz="1200" b="1" i="1" u="sng">
                <a:solidFill>
                  <a:srgbClr val="006600"/>
                </a:solidFill>
                <a:latin typeface="Georgia" pitchFamily="18" charset="0"/>
              </a:rPr>
              <a:t>Льготы и преференции при ведении бизнеса в Слуцком районе </a:t>
            </a:r>
            <a:r>
              <a:rPr lang="ru-RU" sz="1200" b="1" i="1">
                <a:solidFill>
                  <a:srgbClr val="006600"/>
                </a:solidFill>
                <a:latin typeface="Georgia" pitchFamily="18" charset="0"/>
              </a:rPr>
              <a:t>в рамках </a:t>
            </a:r>
            <a:r>
              <a:rPr lang="ru-RU" sz="1200" b="1" i="1">
                <a:solidFill>
                  <a:srgbClr val="FF00FF"/>
                </a:solidFill>
                <a:latin typeface="Georgia" pitchFamily="18" charset="0"/>
              </a:rPr>
              <a:t>Декрета Президента Республики Беларусь</a:t>
            </a:r>
            <a:r>
              <a:rPr lang="ru-RU" sz="1200" b="1">
                <a:solidFill>
                  <a:schemeClr val="accent5">
                    <a:lumMod val="75000"/>
                  </a:schemeClr>
                </a:solidFill>
                <a:latin typeface="Georgia" pitchFamily="18" charset="0"/>
              </a:rPr>
              <a:t> </a:t>
            </a:r>
            <a:r>
              <a:rPr lang="ru-RU" sz="1200" b="1" i="1">
                <a:solidFill>
                  <a:srgbClr val="FF00FF"/>
                </a:solidFill>
                <a:latin typeface="Georgia" pitchFamily="18" charset="0"/>
              </a:rPr>
              <a:t>от 6 августа 2009г. №10 «О создании дополнительных условий для осуществления инвестиций в Республике Беларусь»</a:t>
            </a:r>
            <a:r>
              <a:rPr lang="ru-RU" sz="1200" b="1">
                <a:solidFill>
                  <a:srgbClr val="FF00FF"/>
                </a:solidFill>
                <a:latin typeface="Georgia" pitchFamily="18" charset="0"/>
              </a:rPr>
              <a:t> </a:t>
            </a:r>
            <a:r>
              <a:rPr lang="ru-RU" sz="1200">
                <a:solidFill>
                  <a:srgbClr val="3333FF"/>
                </a:solidFill>
                <a:latin typeface="Georgia" pitchFamily="18" charset="0"/>
              </a:rPr>
              <a:t>в период действия инвестиционного договора, заключенного между инвестором и Республикой Беларусь в лице Минского областного исполнительного комитета в целях реализации на территории Слуцкого района инвестиционного проекта, соответствующего одному из приоритетных видов деятельности, инвестор имеет право на:</a:t>
            </a:r>
            <a:endParaRPr lang="ru-RU">
              <a:solidFill>
                <a:srgbClr val="3333FF"/>
              </a:solidFill>
            </a:endParaRPr>
          </a:p>
        </p:txBody>
      </p:sp>
      <p:sp>
        <p:nvSpPr>
          <p:cNvPr id="7" name="TextBox 6"/>
          <p:cNvSpPr txBox="1"/>
          <p:nvPr/>
        </p:nvSpPr>
        <p:spPr>
          <a:xfrm>
            <a:off x="107504" y="1707654"/>
            <a:ext cx="4752528" cy="1277273"/>
          </a:xfrm>
          <a:prstGeom prst="rect">
            <a:avLst/>
          </a:prstGeom>
          <a:solidFill>
            <a:srgbClr val="CCFF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sz="1100">
                <a:latin typeface="Times New Roman" pitchFamily="18" charset="0"/>
                <a:cs typeface="Times New Roman" pitchFamily="18" charset="0"/>
              </a:rPr>
              <a:t>Предоставление без проведения аукциона на право заключения договора аренды земельного участка, аукциона с условиями на право проектирования и строительства капитальных строений (зданий, сооружений) и аукциона по продаже земельных участков в частную собственность земельного участка, включенного в перечень участков для реализации инвестиционных проектов, на вещных правах в соответствии с законодательством об охране и использовании земель</a:t>
            </a:r>
            <a:endParaRPr lang="ru-RU"/>
          </a:p>
        </p:txBody>
      </p:sp>
      <p:sp>
        <p:nvSpPr>
          <p:cNvPr id="8" name="TextBox 7"/>
          <p:cNvSpPr txBox="1"/>
          <p:nvPr/>
        </p:nvSpPr>
        <p:spPr>
          <a:xfrm>
            <a:off x="107504" y="3075806"/>
            <a:ext cx="4752528" cy="769441"/>
          </a:xfrm>
          <a:prstGeom prst="rect">
            <a:avLst/>
          </a:prstGeom>
          <a:solidFill>
            <a:srgbClr val="FFCC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sz="1100">
                <a:solidFill>
                  <a:schemeClr val="tx1"/>
                </a:solidFill>
                <a:latin typeface="Times New Roman" pitchFamily="18" charset="0"/>
                <a:cs typeface="Times New Roman" pitchFamily="18" charset="0"/>
              </a:rPr>
              <a:t>Строительство объектов, предусмотренных инвестиционным договором, с правом удаления объектов растительного мира без осуществления компенсационных выплат стоимости удаляемых объектов растительного мира</a:t>
            </a:r>
            <a:endParaRPr lang="ru-RU">
              <a:solidFill>
                <a:schemeClr val="tx1"/>
              </a:solidFill>
            </a:endParaRPr>
          </a:p>
        </p:txBody>
      </p:sp>
      <p:sp>
        <p:nvSpPr>
          <p:cNvPr id="9" name="TextBox 8"/>
          <p:cNvSpPr txBox="1"/>
          <p:nvPr/>
        </p:nvSpPr>
        <p:spPr>
          <a:xfrm>
            <a:off x="4932040" y="1707654"/>
            <a:ext cx="4032448" cy="1785104"/>
          </a:xfrm>
          <a:prstGeom prst="rect">
            <a:avLst/>
          </a:prstGeom>
          <a:solidFill>
            <a:srgbClr val="CCFFCC"/>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sz="1100">
                <a:solidFill>
                  <a:schemeClr val="tx1"/>
                </a:solidFill>
                <a:latin typeface="Times New Roman" pitchFamily="18" charset="0"/>
                <a:cs typeface="Times New Roman" pitchFamily="18" charset="0"/>
              </a:rPr>
              <a:t>Вычет в полном объеме сумм налога на добавленную стоимость, признаваемых в соответствии с законодательством налоговыми вычетами, предъявленных при приобретении на территории Республики Беларусь (уплаченных при ввозе на территорию Республики Беларусь) товаров (работ, услуг), имущественных прав, использованных для строительства, оснащения объектов, предусмотренных инвестиционным договором, независимо от сумм налога на добавленную стоимость, исчисленных по реализации товаров (работ, услуг), имущественных прав</a:t>
            </a:r>
            <a:endParaRPr lang="ru-RU">
              <a:solidFill>
                <a:schemeClr val="tx1"/>
              </a:solidFill>
            </a:endParaRPr>
          </a:p>
        </p:txBody>
      </p:sp>
      <p:sp>
        <p:nvSpPr>
          <p:cNvPr id="11" name="TextBox 10"/>
          <p:cNvSpPr txBox="1"/>
          <p:nvPr/>
        </p:nvSpPr>
        <p:spPr>
          <a:xfrm>
            <a:off x="107504" y="3939902"/>
            <a:ext cx="4752528" cy="1107996"/>
          </a:xfrm>
          <a:prstGeom prst="rect">
            <a:avLst/>
          </a:prstGeom>
          <a:solidFill>
            <a:srgbClr val="FFFFCC"/>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sz="1100">
                <a:latin typeface="Times New Roman" pitchFamily="18" charset="0"/>
                <a:cs typeface="Times New Roman" pitchFamily="18" charset="0"/>
              </a:rPr>
              <a:t>Освобождение от ввозных таможенных пошлин (с учетом международных обязательств Республики Беларусь) и налога на добавленную стоимость, взимаемых таможенными органами, при ввозе на территорию Республики Беларусь технологического оборудования, комплектующих и запасных частей к нему для исключительного использования на территории Республики Беларусь в целях реализации инвестиционного проекта</a:t>
            </a:r>
            <a:endParaRPr lang="ru-RU"/>
          </a:p>
        </p:txBody>
      </p:sp>
      <p:sp>
        <p:nvSpPr>
          <p:cNvPr id="12" name="TextBox 11"/>
          <p:cNvSpPr txBox="1"/>
          <p:nvPr/>
        </p:nvSpPr>
        <p:spPr>
          <a:xfrm>
            <a:off x="4932040" y="3527673"/>
            <a:ext cx="4032448" cy="1615827"/>
          </a:xfrm>
          <a:prstGeom prst="rect">
            <a:avLst/>
          </a:prstGeom>
          <a:solidFill>
            <a:srgbClr val="FFCCCC"/>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sz="1100">
                <a:latin typeface="Times New Roman" pitchFamily="18" charset="0"/>
                <a:cs typeface="Times New Roman" pitchFamily="18" charset="0"/>
              </a:rPr>
              <a:t>Освобождение от земельного налога за земельные участки, находящиеся в государственной или частной собственности, и арендной платы за земельные участки, находящиеся в государственной собственности, предоставленные для строительства объектов, предусмотренных инвестиционным договором с первого числа месяца, в котором вступил в силу инвестиционный договор, по 31 декабря года, следующего за годом, в котором принят в эксплуатацию последний из объектов</a:t>
            </a:r>
            <a:endParaRPr lang="ru-RU"/>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0" y="0"/>
            <a:ext cx="9144000" cy="1200329"/>
          </a:xfrm>
          <a:prstGeom prst="rect">
            <a:avLst/>
          </a:prstGeom>
          <a:noFill/>
        </p:spPr>
        <p:txBody>
          <a:bodyPr wrap="square" rtlCol="0">
            <a:spAutoFit/>
          </a:bodyPr>
          <a:lstStyle/>
          <a:p>
            <a:pPr algn="ctr"/>
            <a:r>
              <a:rPr lang="ru-RU" b="1">
                <a:solidFill>
                  <a:srgbClr val="0000FF"/>
                </a:solidFill>
                <a:latin typeface="Georgia" pitchFamily="18" charset="0"/>
              </a:rPr>
              <a:t>Инвестиционные предложения для  строительства  производственных объектов  (6 земельных участков, общей площадью 44,1 га)</a:t>
            </a:r>
          </a:p>
          <a:p>
            <a:pPr algn="ctr"/>
            <a:r>
              <a:rPr lang="ru-RU" b="1">
                <a:solidFill>
                  <a:srgbClr val="0000FF"/>
                </a:solidFill>
                <a:latin typeface="Georgia" pitchFamily="18" charset="0"/>
              </a:rPr>
              <a:t> по Слуцкому району Минской области </a:t>
            </a:r>
          </a:p>
          <a:p>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2863904995"/>
              </p:ext>
            </p:extLst>
          </p:nvPr>
        </p:nvGraphicFramePr>
        <p:xfrm>
          <a:off x="107503" y="915566"/>
          <a:ext cx="8928993" cy="1550288"/>
        </p:xfrm>
        <a:graphic>
          <a:graphicData uri="http://schemas.openxmlformats.org/drawingml/2006/table">
            <a:tbl>
              <a:tblPr firstRow="1" bandRow="1">
                <a:tableStyleId>{5C22544A-7EE6-4342-B048-85BDC9FD1C3A}</a:tableStyleId>
              </a:tblPr>
              <a:tblGrid>
                <a:gridCol w="426907">
                  <a:extLst>
                    <a:ext uri="{9D8B030D-6E8A-4147-A177-3AD203B41FA5}">
                      <a16:colId xmlns:a16="http://schemas.microsoft.com/office/drawing/2014/main" xmlns="" val="20000"/>
                    </a:ext>
                  </a:extLst>
                </a:gridCol>
                <a:gridCol w="3344114">
                  <a:extLst>
                    <a:ext uri="{9D8B030D-6E8A-4147-A177-3AD203B41FA5}">
                      <a16:colId xmlns:a16="http://schemas.microsoft.com/office/drawing/2014/main" xmlns="" val="20001"/>
                    </a:ext>
                  </a:extLst>
                </a:gridCol>
                <a:gridCol w="5157972">
                  <a:extLst>
                    <a:ext uri="{9D8B030D-6E8A-4147-A177-3AD203B41FA5}">
                      <a16:colId xmlns:a16="http://schemas.microsoft.com/office/drawing/2014/main" xmlns="" val="20002"/>
                    </a:ext>
                  </a:extLst>
                </a:gridCol>
              </a:tblGrid>
              <a:tr h="511435">
                <a:tc>
                  <a:txBody>
                    <a:bodyPr vert="horz" wrap="square"/>
                    <a:lstStyle/>
                    <a:p>
                      <a:pPr algn="ctr"/>
                      <a:r>
                        <a:rPr lang="ru-RU" sz="1300">
                          <a:solidFill>
                            <a:srgbClr val="003300"/>
                          </a:solidFill>
                          <a:latin typeface="Times New Roman" pitchFamily="18" charset="0"/>
                          <a:cs typeface="Times New Roman" pitchFamily="18" charset="0"/>
                        </a:rPr>
                        <a:t>№ п/п</a:t>
                      </a:r>
                      <a:endParaRPr lang="ru-RU" sz="1300">
                        <a:solidFill>
                          <a:srgbClr val="003300"/>
                        </a:solidFill>
                        <a:latin typeface="Times New Roman" pitchFamily="18" charset="0"/>
                        <a:cs typeface="Times New Roman" pitchFamily="18" charset="0"/>
                      </a:endParaRPr>
                    </a:p>
                  </a:txBody>
                  <a:tcPr anchor="ctr">
                    <a:blipFill>
                      <a:blip r:embed="rId2"/>
                      <a:tile tx="0" ty="0" sx="100000" sy="100000" flip="none" algn="tl"/>
                    </a:blipFill>
                  </a:tcPr>
                </a:tc>
                <a:tc>
                  <a:txBody>
                    <a:bodyPr vert="horz" wrap="square"/>
                    <a:lstStyle/>
                    <a:p>
                      <a:pPr algn="ctr"/>
                      <a:r>
                        <a:rPr kumimoji="0" lang="ru-RU" sz="1300" b="1" kern="1200">
                          <a:solidFill>
                            <a:srgbClr val="003300"/>
                          </a:solidFill>
                          <a:latin typeface="Times New Roman" pitchFamily="18" charset="0"/>
                          <a:ea typeface="+mn-ea"/>
                          <a:cs typeface="Times New Roman" pitchFamily="18" charset="0"/>
                        </a:rPr>
                        <a:t>Место расположения земельного участка</a:t>
                      </a:r>
                      <a:endParaRPr lang="ru-RU" sz="1300">
                        <a:solidFill>
                          <a:srgbClr val="003300"/>
                        </a:solidFill>
                        <a:latin typeface="Times New Roman" pitchFamily="18" charset="0"/>
                        <a:cs typeface="Times New Roman" pitchFamily="18" charset="0"/>
                      </a:endParaRPr>
                    </a:p>
                  </a:txBody>
                  <a:tcPr anchor="ctr">
                    <a:blipFill>
                      <a:blip r:embed="rId2"/>
                      <a:tile tx="0" ty="0" sx="100000" sy="100000" flip="none" algn="tl"/>
                    </a:blipFill>
                  </a:tcPr>
                </a:tc>
                <a:tc>
                  <a:txBody>
                    <a:bodyPr vert="horz" wrap="square"/>
                    <a:lstStyle/>
                    <a:p>
                      <a:pPr algn="ctr"/>
                      <a:r>
                        <a:rPr kumimoji="0" lang="ru-RU" sz="1300" b="1" kern="1200">
                          <a:solidFill>
                            <a:srgbClr val="003300"/>
                          </a:solidFill>
                          <a:latin typeface="Times New Roman" pitchFamily="18" charset="0"/>
                          <a:ea typeface="+mn-ea"/>
                          <a:cs typeface="Times New Roman" pitchFamily="18" charset="0"/>
                        </a:rPr>
                        <a:t>Оснащенность инфраструктурой</a:t>
                      </a:r>
                      <a:endParaRPr lang="ru-RU" sz="1300">
                        <a:solidFill>
                          <a:srgbClr val="003300"/>
                        </a:solidFill>
                        <a:latin typeface="Times New Roman" panose="02020603050405020304" pitchFamily="18" charset="0"/>
                        <a:cs typeface="Times New Roman" panose="02020603050405020304" pitchFamily="18" charset="0"/>
                      </a:endParaRPr>
                    </a:p>
                  </a:txBody>
                  <a:tcPr anchor="ctr">
                    <a:blipFill>
                      <a:blip r:embed="rId2"/>
                      <a:tile tx="0" ty="0" sx="100000" sy="100000" flip="none" algn="tl"/>
                    </a:blipFill>
                  </a:tcPr>
                </a:tc>
                <a:extLst>
                  <a:ext uri="{0D108BD9-81ED-4DB2-BD59-A6C34878D82A}">
                    <a16:rowId xmlns:a16="http://schemas.microsoft.com/office/drawing/2014/main" xmlns="" val="10000"/>
                  </a:ext>
                </a:extLst>
              </a:tr>
              <a:tr h="1038853">
                <a:tc>
                  <a:txBody>
                    <a:bodyPr vert="horz" wrap="square"/>
                    <a:lstStyle/>
                    <a:p>
                      <a:pPr algn="ctr"/>
                      <a:r>
                        <a:rPr lang="ru-RU" sz="3200" b="1">
                          <a:solidFill>
                            <a:srgbClr val="3333FF"/>
                          </a:solidFill>
                          <a:latin typeface="Times New Roman" pitchFamily="18" charset="0"/>
                          <a:cs typeface="Times New Roman" pitchFamily="18" charset="0"/>
                        </a:rPr>
                        <a:t>1</a:t>
                      </a:r>
                    </a:p>
                  </a:txBody>
                  <a:tcPr anchor="ctr"/>
                </a:tc>
                <a:tc>
                  <a:txBody>
                    <a:bodyPr vert="horz" wrap="square"/>
                    <a:lstStyle/>
                    <a:p>
                      <a:pPr algn="just">
                        <a:lnSpc>
                          <a:spcPct val="100000"/>
                        </a:lnSpc>
                        <a:spcAft>
                          <a:spcPct val="0"/>
                        </a:spcAft>
                      </a:pPr>
                      <a:r>
                        <a:rPr lang="ru-RU" sz="1300" spc="-30">
                          <a:latin typeface="Times New Roman" pitchFamily="18" charset="0"/>
                          <a:ea typeface="Calibri"/>
                          <a:cs typeface="Times New Roman" pitchFamily="18" charset="0"/>
                        </a:rPr>
                        <a:t>г. Слуцк, ул. Ленина, вдоль автодороги Р-43 граница РФ-Кричев-Бобруйск-Ивацевичи (355 км), площадь участка 1,5 га</a:t>
                      </a:r>
                    </a:p>
                    <a:p>
                      <a:pPr algn="just">
                        <a:lnSpc>
                          <a:spcPct val="100000"/>
                        </a:lnSpc>
                        <a:spcAft>
                          <a:spcPct val="0"/>
                        </a:spcAft>
                      </a:pPr>
                      <a:r>
                        <a:rPr lang="ru-RU" sz="1300" spc="-30">
                          <a:latin typeface="Times New Roman" pitchFamily="18" charset="0"/>
                          <a:ea typeface="Calibri"/>
                          <a:cs typeface="Times New Roman" pitchFamily="18" charset="0"/>
                        </a:rPr>
                        <a:t> (для организации  производства) </a:t>
                      </a:r>
                      <a:endParaRPr lang="ru-RU" sz="1100">
                        <a:latin typeface="Times New Roman" pitchFamily="18" charset="0"/>
                        <a:ea typeface="Calibri"/>
                        <a:cs typeface="Times New Roman" pitchFamily="18" charset="0"/>
                      </a:endParaRPr>
                    </a:p>
                  </a:txBody>
                  <a:tcPr marL="68580" marR="68580" marT="0" marB="0"/>
                </a:tc>
                <a:tc>
                  <a:txBody>
                    <a:bodyPr vert="horz" wrap="square"/>
                    <a:lstStyle/>
                    <a:p>
                      <a:pPr algn="just">
                        <a:lnSpc>
                          <a:spcPct val="100000"/>
                        </a:lnSpc>
                        <a:spcAft>
                          <a:spcPct val="0"/>
                        </a:spcAft>
                      </a:pPr>
                      <a:r>
                        <a:rPr lang="ru-RU" sz="1300">
                          <a:latin typeface="Times New Roman" pitchFamily="18" charset="0"/>
                          <a:ea typeface="Calibri"/>
                          <a:cs typeface="Times New Roman" pitchFamily="18" charset="0"/>
                        </a:rPr>
                        <a:t>а/д Р-43 - рядом железная дорога Солигорск-Осиповичи – 75м  подъездные пути (авто и ж/д)  - имеются автомагистраль М-1 – 83 км, аэропорт Минск -125 км, ЛЭП  10 кВ – 200 м, водовод </a:t>
                      </a:r>
                      <a:r>
                        <a:rPr lang="en-US" sz="1300">
                          <a:latin typeface="Times New Roman" pitchFamily="18" charset="0"/>
                          <a:ea typeface="Calibri"/>
                          <a:cs typeface="Times New Roman" pitchFamily="18" charset="0"/>
                        </a:rPr>
                        <a:t>d</a:t>
                      </a:r>
                      <a:r>
                        <a:rPr lang="ru-RU" sz="1300">
                          <a:latin typeface="Times New Roman" pitchFamily="18" charset="0"/>
                          <a:ea typeface="Calibri"/>
                          <a:cs typeface="Times New Roman" pitchFamily="18" charset="0"/>
                        </a:rPr>
                        <a:t> 500РТНС (техническая, питьевая вода) – 20 м, газопровод высокого давления – 160 м</a:t>
                      </a:r>
                      <a:endParaRPr lang="ru-RU" sz="1100">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bl>
          </a:graphicData>
        </a:graphic>
      </p:graphicFrame>
      <p:pic>
        <p:nvPicPr>
          <p:cNvPr id="7" name="Рисунок 6"/>
          <p:cNvPicPr/>
          <p:nvPr/>
        </p:nvPicPr>
        <p:blipFill>
          <a:blip r:embed="rId3"/>
          <a:stretch>
            <a:fillRect/>
          </a:stretch>
        </p:blipFill>
        <p:spPr bwMode="auto">
          <a:xfrm>
            <a:off x="107503" y="2467764"/>
            <a:ext cx="8928993" cy="2624266"/>
          </a:xfrm>
          <a:prstGeom prst="rect">
            <a:avLst/>
          </a:prstGeom>
          <a:noFill/>
          <a:ln w="9525">
            <a:noFill/>
            <a:miter lim="800000"/>
          </a:ln>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0" y="0"/>
            <a:ext cx="9144000" cy="923330"/>
          </a:xfrm>
          <a:prstGeom prst="rect">
            <a:avLst/>
          </a:prstGeom>
          <a:noFill/>
        </p:spPr>
        <p:txBody>
          <a:bodyPr wrap="square" rtlCol="0">
            <a:spAutoFit/>
          </a:bodyPr>
          <a:lstStyle/>
          <a:p>
            <a:pPr algn="ctr"/>
            <a:r>
              <a:rPr lang="ru-RU" b="1">
                <a:solidFill>
                  <a:srgbClr val="0000FF"/>
                </a:solidFill>
                <a:latin typeface="Georgia" pitchFamily="18" charset="0"/>
              </a:rPr>
              <a:t>Инвестиционные предложения (земельные участки) </a:t>
            </a:r>
          </a:p>
          <a:p>
            <a:pPr algn="ctr"/>
            <a:r>
              <a:rPr lang="ru-RU" b="1">
                <a:solidFill>
                  <a:srgbClr val="0000FF"/>
                </a:solidFill>
                <a:latin typeface="Georgia" pitchFamily="18" charset="0"/>
              </a:rPr>
              <a:t>по Слуцкому району Минской области</a:t>
            </a:r>
          </a:p>
          <a:p>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3950025727"/>
              </p:ext>
            </p:extLst>
          </p:nvPr>
        </p:nvGraphicFramePr>
        <p:xfrm>
          <a:off x="107505" y="699542"/>
          <a:ext cx="8928991" cy="1280160"/>
        </p:xfrm>
        <a:graphic>
          <a:graphicData uri="http://schemas.openxmlformats.org/drawingml/2006/table">
            <a:tbl>
              <a:tblPr firstRow="1" bandRow="1">
                <a:tableStyleId>{5C22544A-7EE6-4342-B048-85BDC9FD1C3A}</a:tableStyleId>
              </a:tblPr>
              <a:tblGrid>
                <a:gridCol w="426907">
                  <a:extLst>
                    <a:ext uri="{9D8B030D-6E8A-4147-A177-3AD203B41FA5}">
                      <a16:colId xmlns:a16="http://schemas.microsoft.com/office/drawing/2014/main" xmlns="" val="20000"/>
                    </a:ext>
                  </a:extLst>
                </a:gridCol>
                <a:gridCol w="2957468">
                  <a:extLst>
                    <a:ext uri="{9D8B030D-6E8A-4147-A177-3AD203B41FA5}">
                      <a16:colId xmlns:a16="http://schemas.microsoft.com/office/drawing/2014/main" xmlns="" val="20001"/>
                    </a:ext>
                  </a:extLst>
                </a:gridCol>
                <a:gridCol w="5544616">
                  <a:extLst>
                    <a:ext uri="{9D8B030D-6E8A-4147-A177-3AD203B41FA5}">
                      <a16:colId xmlns:a16="http://schemas.microsoft.com/office/drawing/2014/main" xmlns="" val="20002"/>
                    </a:ext>
                  </a:extLst>
                </a:gridCol>
              </a:tblGrid>
              <a:tr h="360040">
                <a:tc>
                  <a:txBody>
                    <a:bodyPr vert="horz" wrap="square"/>
                    <a:lstStyle/>
                    <a:p>
                      <a:pPr algn="ctr"/>
                      <a:r>
                        <a:rPr lang="ru-RU" sz="1300">
                          <a:solidFill>
                            <a:srgbClr val="003300"/>
                          </a:solidFill>
                          <a:latin typeface="Times New Roman" pitchFamily="18" charset="0"/>
                          <a:cs typeface="Times New Roman" pitchFamily="18" charset="0"/>
                        </a:rPr>
                        <a:t>№ п/п</a:t>
                      </a:r>
                      <a:endParaRPr lang="ru-RU" sz="1300">
                        <a:solidFill>
                          <a:srgbClr val="003300"/>
                        </a:solidFill>
                        <a:latin typeface="Times New Roman" pitchFamily="18" charset="0"/>
                        <a:cs typeface="Times New Roman" pitchFamily="18" charset="0"/>
                      </a:endParaRPr>
                    </a:p>
                  </a:txBody>
                  <a:tcPr anchor="ctr">
                    <a:blipFill>
                      <a:blip r:embed="rId2"/>
                      <a:tile tx="0" ty="0" sx="100000" sy="100000" flip="none" algn="tl"/>
                    </a:blipFill>
                  </a:tcPr>
                </a:tc>
                <a:tc>
                  <a:txBody>
                    <a:bodyPr vert="horz" wrap="square"/>
                    <a:lstStyle/>
                    <a:p>
                      <a:pPr algn="ctr"/>
                      <a:r>
                        <a:rPr kumimoji="0" lang="ru-RU" sz="1300" b="1" kern="1200">
                          <a:solidFill>
                            <a:srgbClr val="003300"/>
                          </a:solidFill>
                          <a:latin typeface="Times New Roman" pitchFamily="18" charset="0"/>
                          <a:ea typeface="+mn-ea"/>
                          <a:cs typeface="Times New Roman" pitchFamily="18" charset="0"/>
                        </a:rPr>
                        <a:t>Место расположения земельного участка</a:t>
                      </a:r>
                      <a:endParaRPr lang="ru-RU" sz="1300">
                        <a:solidFill>
                          <a:srgbClr val="003300"/>
                        </a:solidFill>
                        <a:latin typeface="Times New Roman" pitchFamily="18" charset="0"/>
                        <a:cs typeface="Times New Roman" pitchFamily="18" charset="0"/>
                      </a:endParaRPr>
                    </a:p>
                  </a:txBody>
                  <a:tcPr anchor="ctr">
                    <a:blipFill>
                      <a:blip r:embed="rId2"/>
                      <a:tile tx="0" ty="0" sx="100000" sy="100000" flip="none" algn="tl"/>
                    </a:blipFill>
                  </a:tcPr>
                </a:tc>
                <a:tc>
                  <a:txBody>
                    <a:bodyPr vert="horz" wrap="square"/>
                    <a:lstStyle/>
                    <a:p>
                      <a:pPr algn="ctr"/>
                      <a:r>
                        <a:rPr kumimoji="0" lang="ru-RU" sz="1300" b="1" kern="1200">
                          <a:solidFill>
                            <a:srgbClr val="003300"/>
                          </a:solidFill>
                          <a:latin typeface="Times New Roman" pitchFamily="18" charset="0"/>
                          <a:ea typeface="+mn-ea"/>
                          <a:cs typeface="Times New Roman" pitchFamily="18" charset="0"/>
                        </a:rPr>
                        <a:t>Оснащенность инфраструктурой</a:t>
                      </a:r>
                      <a:endParaRPr lang="ru-RU" sz="1300">
                        <a:solidFill>
                          <a:srgbClr val="003300"/>
                        </a:solidFill>
                        <a:latin typeface="Times New Roman" pitchFamily="18" charset="0"/>
                        <a:cs typeface="Times New Roman" pitchFamily="18" charset="0"/>
                      </a:endParaRPr>
                    </a:p>
                  </a:txBody>
                  <a:tcPr anchor="ctr">
                    <a:blipFill>
                      <a:blip r:embed="rId2"/>
                      <a:tile tx="0" ty="0" sx="100000" sy="100000" flip="none" algn="tl"/>
                    </a:blipFill>
                  </a:tcPr>
                </a:tc>
                <a:extLst>
                  <a:ext uri="{0D108BD9-81ED-4DB2-BD59-A6C34878D82A}">
                    <a16:rowId xmlns:a16="http://schemas.microsoft.com/office/drawing/2014/main" xmlns="" val="10000"/>
                  </a:ext>
                </a:extLst>
              </a:tr>
              <a:tr h="646072">
                <a:tc>
                  <a:txBody>
                    <a:bodyPr vert="horz" wrap="square"/>
                    <a:lstStyle/>
                    <a:p>
                      <a:pPr algn="ctr"/>
                      <a:r>
                        <a:rPr lang="ru-RU" sz="3200" b="1">
                          <a:solidFill>
                            <a:srgbClr val="3333FF"/>
                          </a:solidFill>
                          <a:latin typeface="Times New Roman" pitchFamily="18" charset="0"/>
                          <a:cs typeface="Times New Roman" pitchFamily="18" charset="0"/>
                        </a:rPr>
                        <a:t>2</a:t>
                      </a:r>
                    </a:p>
                  </a:txBody>
                  <a:tcPr anchor="ctr"/>
                </a:tc>
                <a:tc>
                  <a:txBody>
                    <a:bodyPr vert="horz" wrap="square"/>
                    <a:lstStyle/>
                    <a:p>
                      <a:pPr algn="just">
                        <a:lnSpc>
                          <a:spcPct val="100000"/>
                        </a:lnSpc>
                        <a:spcAft>
                          <a:spcPct val="0"/>
                        </a:spcAft>
                      </a:pPr>
                      <a:r>
                        <a:rPr lang="ru-RU" sz="1300" spc="-30">
                          <a:latin typeface="Times New Roman" pitchFamily="18" charset="0"/>
                          <a:ea typeface="Calibri"/>
                          <a:cs typeface="Times New Roman" pitchFamily="18" charset="0"/>
                        </a:rPr>
                        <a:t>г. Слуцк, ул. М.Богдановича, 95 км (возле базы ОПС) площадь участка 5,0 га </a:t>
                      </a:r>
                    </a:p>
                    <a:p>
                      <a:pPr algn="just">
                        <a:lnSpc>
                          <a:spcPct val="100000"/>
                        </a:lnSpc>
                        <a:spcAft>
                          <a:spcPct val="0"/>
                        </a:spcAft>
                      </a:pPr>
                      <a:r>
                        <a:rPr lang="ru-RU" sz="1300" spc="-30">
                          <a:latin typeface="Times New Roman" pitchFamily="18" charset="0"/>
                          <a:ea typeface="Calibri"/>
                          <a:cs typeface="Times New Roman" pitchFamily="18" charset="0"/>
                        </a:rPr>
                        <a:t>(для организации  производства)</a:t>
                      </a:r>
                      <a:endParaRPr lang="ru-RU" sz="1300">
                        <a:latin typeface="Times New Roman" pitchFamily="18" charset="0"/>
                        <a:ea typeface="Calibri"/>
                        <a:cs typeface="Times New Roman" pitchFamily="18" charset="0"/>
                      </a:endParaRPr>
                    </a:p>
                  </a:txBody>
                  <a:tcPr marL="68580" marR="68580" marT="0" marB="0"/>
                </a:tc>
                <a:tc>
                  <a:txBody>
                    <a:bodyPr vert="horz" wrap="square"/>
                    <a:lstStyle/>
                    <a:p>
                      <a:pPr algn="just"/>
                      <a:r>
                        <a:rPr kumimoji="0" lang="ru-RU" sz="1300" kern="1200">
                          <a:solidFill>
                            <a:schemeClr val="dk1"/>
                          </a:solidFill>
                          <a:latin typeface="Times New Roman" pitchFamily="18" charset="0"/>
                          <a:ea typeface="+mn-ea"/>
                          <a:cs typeface="Times New Roman" pitchFamily="18" charset="0"/>
                        </a:rPr>
                        <a:t>а/д Р-43 – 9 км, а/д Р-23 – 6,8 км железная дорога Солигорск-Осиповичи – 30 м, подъездные пути, имеются автомагистраль М-1 – 83 км, аэропорт Минск -125 км, ЛЭП  10 кВ – рядом тепловые сети  (наземные) – рядом водовод (техническая, питьевая вода) –  нет,  газоснабжение – нет </a:t>
                      </a:r>
                      <a:endParaRPr lang="ru-RU" sz="1300">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bl>
          </a:graphicData>
        </a:graphic>
      </p:graphicFrame>
      <p:pic>
        <p:nvPicPr>
          <p:cNvPr id="6" name="Рисунок 5"/>
          <p:cNvPicPr/>
          <p:nvPr/>
        </p:nvPicPr>
        <p:blipFill>
          <a:blip r:embed="rId3"/>
          <a:stretch>
            <a:fillRect/>
          </a:stretch>
        </p:blipFill>
        <p:spPr bwMode="auto">
          <a:xfrm>
            <a:off x="107504" y="1979702"/>
            <a:ext cx="8928992" cy="3112328"/>
          </a:xfrm>
          <a:prstGeom prst="rect">
            <a:avLst/>
          </a:prstGeom>
          <a:noFill/>
          <a:ln w="9525">
            <a:noFill/>
            <a:miter lim="800000"/>
          </a:ln>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5" name="Таблица 4"/>
          <p:cNvGraphicFramePr>
            <a:graphicFrameLocks noGrp="1"/>
          </p:cNvGraphicFramePr>
          <p:nvPr>
            <p:extLst>
              <p:ext uri="{D42A27DB-BD31-4B8C-83A1-F6EECF244321}">
                <p14:modId xmlns:p14="http://schemas.microsoft.com/office/powerpoint/2010/main" val="913143710"/>
              </p:ext>
            </p:extLst>
          </p:nvPr>
        </p:nvGraphicFramePr>
        <p:xfrm>
          <a:off x="107505" y="699542"/>
          <a:ext cx="8928991" cy="1280160"/>
        </p:xfrm>
        <a:graphic>
          <a:graphicData uri="http://schemas.openxmlformats.org/drawingml/2006/table">
            <a:tbl>
              <a:tblPr firstRow="1" bandRow="1">
                <a:tableStyleId>{5C22544A-7EE6-4342-B048-85BDC9FD1C3A}</a:tableStyleId>
              </a:tblPr>
              <a:tblGrid>
                <a:gridCol w="426907">
                  <a:extLst>
                    <a:ext uri="{9D8B030D-6E8A-4147-A177-3AD203B41FA5}">
                      <a16:colId xmlns:a16="http://schemas.microsoft.com/office/drawing/2014/main" xmlns="" val="20000"/>
                    </a:ext>
                  </a:extLst>
                </a:gridCol>
                <a:gridCol w="2957468">
                  <a:extLst>
                    <a:ext uri="{9D8B030D-6E8A-4147-A177-3AD203B41FA5}">
                      <a16:colId xmlns:a16="http://schemas.microsoft.com/office/drawing/2014/main" xmlns="" val="20001"/>
                    </a:ext>
                  </a:extLst>
                </a:gridCol>
                <a:gridCol w="5544616">
                  <a:extLst>
                    <a:ext uri="{9D8B030D-6E8A-4147-A177-3AD203B41FA5}">
                      <a16:colId xmlns:a16="http://schemas.microsoft.com/office/drawing/2014/main" xmlns="" val="20002"/>
                    </a:ext>
                  </a:extLst>
                </a:gridCol>
              </a:tblGrid>
              <a:tr h="360040">
                <a:tc>
                  <a:txBody>
                    <a:bodyPr vert="horz" wrap="square"/>
                    <a:lstStyle/>
                    <a:p>
                      <a:pPr algn="ctr"/>
                      <a:r>
                        <a:rPr lang="ru-RU" sz="1300">
                          <a:solidFill>
                            <a:srgbClr val="003300"/>
                          </a:solidFill>
                          <a:latin typeface="Times New Roman" pitchFamily="18" charset="0"/>
                          <a:cs typeface="Times New Roman" pitchFamily="18" charset="0"/>
                        </a:rPr>
                        <a:t>№ п/п</a:t>
                      </a:r>
                      <a:endParaRPr lang="ru-RU" sz="1300">
                        <a:solidFill>
                          <a:srgbClr val="003300"/>
                        </a:solidFill>
                        <a:latin typeface="Times New Roman" pitchFamily="18" charset="0"/>
                        <a:cs typeface="Times New Roman" pitchFamily="18" charset="0"/>
                      </a:endParaRPr>
                    </a:p>
                  </a:txBody>
                  <a:tcPr anchor="ctr">
                    <a:blipFill>
                      <a:blip r:embed="rId2"/>
                      <a:tile tx="0" ty="0" sx="100000" sy="100000" flip="none" algn="tl"/>
                    </a:blipFill>
                  </a:tcPr>
                </a:tc>
                <a:tc>
                  <a:txBody>
                    <a:bodyPr vert="horz" wrap="square"/>
                    <a:lstStyle/>
                    <a:p>
                      <a:pPr algn="ctr"/>
                      <a:r>
                        <a:rPr kumimoji="0" lang="ru-RU" sz="1300" b="1" kern="1200">
                          <a:solidFill>
                            <a:srgbClr val="003300"/>
                          </a:solidFill>
                          <a:latin typeface="Times New Roman" pitchFamily="18" charset="0"/>
                          <a:ea typeface="+mn-ea"/>
                          <a:cs typeface="Times New Roman" pitchFamily="18" charset="0"/>
                        </a:rPr>
                        <a:t>Место расположения земельного участка</a:t>
                      </a:r>
                      <a:endParaRPr lang="ru-RU" sz="1300">
                        <a:solidFill>
                          <a:srgbClr val="003300"/>
                        </a:solidFill>
                        <a:latin typeface="Times New Roman" pitchFamily="18" charset="0"/>
                        <a:cs typeface="Times New Roman" pitchFamily="18" charset="0"/>
                      </a:endParaRPr>
                    </a:p>
                  </a:txBody>
                  <a:tcPr anchor="ctr">
                    <a:blipFill>
                      <a:blip r:embed="rId2"/>
                      <a:tile tx="0" ty="0" sx="100000" sy="100000" flip="none" algn="tl"/>
                    </a:blipFill>
                  </a:tcPr>
                </a:tc>
                <a:tc>
                  <a:txBody>
                    <a:bodyPr vert="horz" wrap="square"/>
                    <a:lstStyle/>
                    <a:p>
                      <a:pPr algn="ctr"/>
                      <a:r>
                        <a:rPr kumimoji="0" lang="ru-RU" sz="1300" b="1" kern="1200">
                          <a:solidFill>
                            <a:srgbClr val="003300"/>
                          </a:solidFill>
                          <a:latin typeface="Times New Roman" pitchFamily="18" charset="0"/>
                          <a:ea typeface="+mn-ea"/>
                          <a:cs typeface="Times New Roman" pitchFamily="18" charset="0"/>
                        </a:rPr>
                        <a:t>Оснащенность инфраструктурой</a:t>
                      </a:r>
                      <a:endParaRPr lang="ru-RU" sz="1300">
                        <a:solidFill>
                          <a:srgbClr val="003300"/>
                        </a:solidFill>
                        <a:latin typeface="Times New Roman" pitchFamily="18" charset="0"/>
                        <a:cs typeface="Times New Roman" pitchFamily="18" charset="0"/>
                      </a:endParaRPr>
                    </a:p>
                  </a:txBody>
                  <a:tcPr anchor="ctr">
                    <a:blipFill>
                      <a:blip r:embed="rId2"/>
                      <a:tile tx="0" ty="0" sx="100000" sy="100000" flip="none" algn="tl"/>
                    </a:blipFill>
                  </a:tcPr>
                </a:tc>
                <a:extLst>
                  <a:ext uri="{0D108BD9-81ED-4DB2-BD59-A6C34878D82A}">
                    <a16:rowId xmlns:a16="http://schemas.microsoft.com/office/drawing/2014/main" xmlns="" val="10000"/>
                  </a:ext>
                </a:extLst>
              </a:tr>
              <a:tr h="646072">
                <a:tc>
                  <a:txBody>
                    <a:bodyPr vert="horz" wrap="square"/>
                    <a:lstStyle/>
                    <a:p>
                      <a:pPr algn="ctr"/>
                      <a:r>
                        <a:rPr lang="ru-RU" sz="3200" b="1">
                          <a:solidFill>
                            <a:srgbClr val="3333FF"/>
                          </a:solidFill>
                          <a:latin typeface="Times New Roman" pitchFamily="18" charset="0"/>
                          <a:cs typeface="Times New Roman" pitchFamily="18" charset="0"/>
                        </a:rPr>
                        <a:t>3</a:t>
                      </a:r>
                    </a:p>
                  </a:txBody>
                  <a:tcPr anchor="ctr"/>
                </a:tc>
                <a:tc>
                  <a:txBody>
                    <a:bodyPr vert="horz" wrap="square"/>
                    <a:lstStyle/>
                    <a:p>
                      <a:pPr algn="just">
                        <a:lnSpc>
                          <a:spcPct val="100000"/>
                        </a:lnSpc>
                        <a:spcAft>
                          <a:spcPct val="0"/>
                        </a:spcAft>
                      </a:pPr>
                      <a:r>
                        <a:rPr kumimoji="0" lang="ru-RU" sz="1300" kern="1200">
                          <a:solidFill>
                            <a:schemeClr val="dk1"/>
                          </a:solidFill>
                          <a:latin typeface="Times New Roman" pitchFamily="18" charset="0"/>
                          <a:ea typeface="+mn-ea"/>
                          <a:cs typeface="Times New Roman" pitchFamily="18" charset="0"/>
                        </a:rPr>
                        <a:t>г.Слуцк, ул. М.Богдановича, 95 км (севернее военсервиса) площадь участка 7,0 га </a:t>
                      </a:r>
                    </a:p>
                    <a:p>
                      <a:pPr algn="just">
                        <a:lnSpc>
                          <a:spcPct val="100000"/>
                        </a:lnSpc>
                        <a:spcAft>
                          <a:spcPct val="0"/>
                        </a:spcAft>
                      </a:pPr>
                      <a:r>
                        <a:rPr kumimoji="0" lang="ru-RU" sz="1300" kern="1200">
                          <a:solidFill>
                            <a:schemeClr val="dk1"/>
                          </a:solidFill>
                          <a:latin typeface="Times New Roman" pitchFamily="18" charset="0"/>
                          <a:ea typeface="+mn-ea"/>
                          <a:cs typeface="Times New Roman" pitchFamily="18" charset="0"/>
                        </a:rPr>
                        <a:t>(для организации  производства)</a:t>
                      </a:r>
                      <a:endParaRPr lang="ru-RU" sz="1300">
                        <a:latin typeface="Times New Roman" pitchFamily="18" charset="0"/>
                        <a:ea typeface="Calibri"/>
                        <a:cs typeface="Times New Roman" pitchFamily="18" charset="0"/>
                      </a:endParaRPr>
                    </a:p>
                  </a:txBody>
                  <a:tcPr marL="68580" marR="68580" marT="0" marB="0"/>
                </a:tc>
                <a:tc>
                  <a:txBody>
                    <a:bodyPr vert="horz" wrap="square"/>
                    <a:lstStyle/>
                    <a:p>
                      <a:pPr algn="just"/>
                      <a:r>
                        <a:rPr kumimoji="0" lang="ru-RU" sz="1300" kern="1200">
                          <a:solidFill>
                            <a:schemeClr val="dk1"/>
                          </a:solidFill>
                          <a:latin typeface="Times New Roman" pitchFamily="18" charset="0"/>
                          <a:ea typeface="+mn-ea"/>
                          <a:cs typeface="Times New Roman" pitchFamily="18" charset="0"/>
                        </a:rPr>
                        <a:t>а/д  Р-43 –9 км, а/д Р-43 – 6,8 км железная дорога Солигорск-Осиповичи – 30 м, подъездные пути,  имеются ЛЭП  10 кВ – рядом тепловые сети  (наземные), водовод (техническая, питьевая вода) –  нет, газоснабжение – нет </a:t>
                      </a:r>
                      <a:endParaRPr lang="ru-RU" sz="1300">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1"/>
                  </a:ext>
                </a:extLst>
              </a:tr>
            </a:tbl>
          </a:graphicData>
        </a:graphic>
      </p:graphicFrame>
      <p:sp>
        <p:nvSpPr>
          <p:cNvPr id="6" name="TextBox 5"/>
          <p:cNvSpPr txBox="1"/>
          <p:nvPr/>
        </p:nvSpPr>
        <p:spPr>
          <a:xfrm>
            <a:off x="0" y="0"/>
            <a:ext cx="9144000" cy="923330"/>
          </a:xfrm>
          <a:prstGeom prst="rect">
            <a:avLst/>
          </a:prstGeom>
          <a:noFill/>
        </p:spPr>
        <p:txBody>
          <a:bodyPr wrap="square" rtlCol="0">
            <a:spAutoFit/>
          </a:bodyPr>
          <a:lstStyle/>
          <a:p>
            <a:pPr algn="ctr"/>
            <a:r>
              <a:rPr lang="ru-RU" b="1">
                <a:solidFill>
                  <a:srgbClr val="0000FF"/>
                </a:solidFill>
                <a:latin typeface="Georgia" pitchFamily="18" charset="0"/>
              </a:rPr>
              <a:t>Инвестиционные предложения (земельные участки) </a:t>
            </a:r>
          </a:p>
          <a:p>
            <a:pPr algn="ctr"/>
            <a:r>
              <a:rPr lang="ru-RU" b="1">
                <a:solidFill>
                  <a:srgbClr val="0000FF"/>
                </a:solidFill>
                <a:latin typeface="Georgia" pitchFamily="18" charset="0"/>
              </a:rPr>
              <a:t>по Слуцкому району Минской области</a:t>
            </a:r>
          </a:p>
          <a:p>
            <a:endParaRPr lang="ru-RU"/>
          </a:p>
        </p:txBody>
      </p:sp>
      <p:pic>
        <p:nvPicPr>
          <p:cNvPr id="7" name="Рисунок 6"/>
          <p:cNvPicPr/>
          <p:nvPr/>
        </p:nvPicPr>
        <p:blipFill>
          <a:blip r:embed="rId3"/>
          <a:stretch>
            <a:fillRect/>
          </a:stretch>
        </p:blipFill>
        <p:spPr bwMode="auto">
          <a:xfrm>
            <a:off x="107504" y="2139702"/>
            <a:ext cx="8928992" cy="2880320"/>
          </a:xfrm>
          <a:prstGeom prst="rect">
            <a:avLst/>
          </a:prstGeom>
          <a:noFill/>
          <a:ln w="9525">
            <a:noFill/>
            <a:miter lim="800000"/>
          </a:ln>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755576" y="123478"/>
            <a:ext cx="8254752" cy="720080"/>
          </a:xfrm>
        </p:spPr>
        <p:style>
          <a:lnRef idx="2">
            <a:schemeClr val="accent1"/>
          </a:lnRef>
          <a:fillRef idx="1">
            <a:schemeClr val="lt1"/>
          </a:fillRef>
          <a:effectRef idx="0">
            <a:schemeClr val="accent1"/>
          </a:effectRef>
          <a:fontRef idx="minor">
            <a:schemeClr val="dk1"/>
          </a:fontRef>
        </p:style>
        <p:txBody>
          <a:bodyPr>
            <a:noAutofit/>
          </a:bodyPr>
          <a:lstStyle/>
          <a:p>
            <a:pPr algn="ctr"/>
            <a:r>
              <a:rPr lang="ru-RU" sz="2400" b="1">
                <a:solidFill>
                  <a:srgbClr val="C00000"/>
                </a:solidFill>
                <a:latin typeface="Georgia" pitchFamily="18" charset="0"/>
              </a:rPr>
              <a:t>Инвестиционное предложение по перспективному земельному участку</a:t>
            </a:r>
          </a:p>
        </p:txBody>
      </p:sp>
      <p:pic>
        <p:nvPicPr>
          <p:cNvPr id="4" name="Рисунок 3"/>
          <p:cNvPicPr/>
          <p:nvPr/>
        </p:nvPicPr>
        <p:blipFill>
          <a:blip r:embed="rId2"/>
          <a:stretch>
            <a:fillRect/>
          </a:stretch>
        </p:blipFill>
        <p:spPr bwMode="auto">
          <a:xfrm>
            <a:off x="179512" y="915566"/>
            <a:ext cx="4896544" cy="3024336"/>
          </a:xfrm>
          <a:prstGeom prst="rect">
            <a:avLst/>
          </a:prstGeom>
          <a:noFill/>
          <a:ln w="9525">
            <a:noFill/>
            <a:miter lim="800000"/>
          </a:ln>
        </p:spPr>
      </p:pic>
      <p:sp>
        <p:nvSpPr>
          <p:cNvPr id="5" name="TextBox 4"/>
          <p:cNvSpPr txBox="1"/>
          <p:nvPr/>
        </p:nvSpPr>
        <p:spPr>
          <a:xfrm>
            <a:off x="323528" y="4083918"/>
            <a:ext cx="4752528" cy="584775"/>
          </a:xfrm>
          <a:prstGeom prst="rect">
            <a:avLst/>
          </a:prstGeom>
          <a:noFill/>
        </p:spPr>
        <p:txBody>
          <a:bodyPr wrap="square" rtlCol="0">
            <a:spAutoFit/>
          </a:bodyPr>
          <a:lstStyle/>
          <a:p>
            <a:r>
              <a:rPr lang="ru-RU" sz="1600" b="1" i="1">
                <a:solidFill>
                  <a:srgbClr val="C00000"/>
                </a:solidFill>
                <a:latin typeface="Georgia" pitchFamily="18" charset="0"/>
              </a:rPr>
              <a:t>*может делиться на несколько участков</a:t>
            </a:r>
          </a:p>
        </p:txBody>
      </p:sp>
      <p:sp>
        <p:nvSpPr>
          <p:cNvPr id="6" name="Горизонтальный свиток 5"/>
          <p:cNvSpPr/>
          <p:nvPr/>
        </p:nvSpPr>
        <p:spPr>
          <a:xfrm>
            <a:off x="5220072" y="987574"/>
            <a:ext cx="3744416" cy="381642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i="1" u="sng">
              <a:solidFill>
                <a:srgbClr val="006600"/>
              </a:solidFill>
              <a:latin typeface="Georgia" pitchFamily="18" charset="0"/>
            </a:endParaRPr>
          </a:p>
          <a:p>
            <a:pPr algn="ctr"/>
            <a:endParaRPr lang="ru-RU" sz="1600" b="1" i="1" u="sng">
              <a:solidFill>
                <a:srgbClr val="006600"/>
              </a:solidFill>
              <a:latin typeface="Georgia" pitchFamily="18" charset="0"/>
            </a:endParaRPr>
          </a:p>
          <a:p>
            <a:pPr algn="ctr"/>
            <a:endParaRPr lang="ru-RU" sz="1600" b="1" i="1" u="sng">
              <a:solidFill>
                <a:srgbClr val="006600"/>
              </a:solidFill>
              <a:latin typeface="Georgia" pitchFamily="18" charset="0"/>
            </a:endParaRPr>
          </a:p>
          <a:p>
            <a:pPr algn="ctr"/>
            <a:endParaRPr lang="ru-RU" sz="1600" b="1" i="1" u="sng">
              <a:solidFill>
                <a:srgbClr val="006600"/>
              </a:solidFill>
              <a:latin typeface="Georgia" pitchFamily="18" charset="0"/>
            </a:endParaRPr>
          </a:p>
          <a:p>
            <a:pPr algn="ctr"/>
            <a:r>
              <a:rPr lang="ru-RU" sz="1400" b="1" i="1" u="sng">
                <a:solidFill>
                  <a:srgbClr val="006600"/>
                </a:solidFill>
                <a:latin typeface="Georgia" pitchFamily="18" charset="0"/>
              </a:rPr>
              <a:t>расположен: </a:t>
            </a:r>
            <a:r>
              <a:rPr lang="ru-RU" sz="1400" b="1" i="1">
                <a:solidFill>
                  <a:srgbClr val="3333FF"/>
                </a:solidFill>
                <a:latin typeface="Georgia" pitchFamily="18" charset="0"/>
              </a:rPr>
              <a:t>г.Слуцк,  ул. М.Богдановича, 95 км, 25 га (для организации производства)   </a:t>
            </a:r>
          </a:p>
          <a:p>
            <a:pPr algn="ctr"/>
            <a:r>
              <a:rPr lang="ru-RU" sz="1400" b="1" u="sng">
                <a:solidFill>
                  <a:srgbClr val="006600"/>
                </a:solidFill>
                <a:latin typeface="Georgia" pitchFamily="18" charset="0"/>
                <a:cs typeface="Times New Roman" pitchFamily="18" charset="0"/>
              </a:rPr>
              <a:t>оснащенность инфраструктурой:</a:t>
            </a:r>
          </a:p>
          <a:p>
            <a:pPr algn="ctr"/>
            <a:r>
              <a:rPr lang="ru-RU" sz="1400">
                <a:solidFill>
                  <a:schemeClr val="dk1"/>
                </a:solidFill>
                <a:latin typeface="Georgia" pitchFamily="18" charset="0"/>
                <a:cs typeface="Times New Roman" pitchFamily="18" charset="0"/>
              </a:rPr>
              <a:t>а/д Р-43 – 8,5 км, а/д Р-23 – 6,5 км, автомагистраль М1 – 83 км,  железная дорога Солигорск-Осиповичи – 500 м, подъездные пути, аэропорт Минск -125 км, расстояние до электроподстанции – 250 м, скважины – 200-500м </a:t>
            </a:r>
            <a:endParaRPr lang="ru-RU" sz="1400">
              <a:latin typeface="Georgia" pitchFamily="18" charset="0"/>
              <a:ea typeface="Calibri"/>
              <a:cs typeface="Times New Roman" panose="02020603050405020304" pitchFamily="18" charset="0"/>
            </a:endParaRPr>
          </a:p>
          <a:p>
            <a:pPr algn="ctr"/>
            <a:endParaRPr lang="ru-RU" sz="1600" b="1" i="1">
              <a:solidFill>
                <a:srgbClr val="3333FF"/>
              </a:solidFill>
              <a:latin typeface="Georgia" pitchFamily="18" charset="0"/>
            </a:endParaRPr>
          </a:p>
          <a:p>
            <a:pPr algn="ctr"/>
            <a:endParaRPr lang="ru-RU" sz="1600" b="1" i="1">
              <a:solidFill>
                <a:srgbClr val="3333FF"/>
              </a:solidFill>
              <a:latin typeface="Georgia" pitchFamily="18" charset="0"/>
            </a:endParaRPr>
          </a:p>
          <a:p>
            <a:pPr algn="ctr"/>
            <a:endParaRPr lang="ru-RU" sz="1600" b="1" i="1">
              <a:solidFill>
                <a:srgbClr val="3333FF"/>
              </a:solidFill>
              <a:latin typeface="Georgia" pitchFamily="18" charset="0"/>
            </a:endParaRPr>
          </a:p>
          <a:p>
            <a:pPr algn="ctr"/>
            <a:endParaRPr lang="ru-RU" sz="1600" b="1" i="1">
              <a:solidFill>
                <a:srgbClr val="3333FF"/>
              </a:solidFill>
              <a:latin typeface="Georgia" pitchFamily="18" charset="0"/>
            </a:endParaRPr>
          </a:p>
        </p:txBody>
      </p:sp>
      <p:sp>
        <p:nvSpPr>
          <p:cNvPr id="3" name="Прямоугольник 2"/>
          <p:cNvSpPr/>
          <p:nvPr/>
        </p:nvSpPr>
        <p:spPr>
          <a:xfrm>
            <a:off x="4421959" y="2387084"/>
            <a:ext cx="300082" cy="369332"/>
          </a:xfrm>
          <a:prstGeom prst="rect">
            <a:avLst/>
          </a:prstGeom>
        </p:spPr>
        <p:txBody>
          <a:bodyPr wrap="none">
            <a:spAutoFit/>
          </a:bodyPr>
          <a:lstStyle/>
          <a:p>
            <a:pPr algn="ctr"/>
            <a:r>
              <a:rPr lang="ru-RU" b="1">
                <a:solidFill>
                  <a:srgbClr val="3333FF"/>
                </a:solidFill>
                <a:latin typeface="Times New Roman" pitchFamily="18" charset="0"/>
                <a:cs typeface="Times New Roman" pitchFamily="18" charset="0"/>
              </a:rPr>
              <a:t>3</a:t>
            </a:r>
          </a:p>
        </p:txBody>
      </p:sp>
      <p:sp>
        <p:nvSpPr>
          <p:cNvPr id="7" name="TextBox 6"/>
          <p:cNvSpPr txBox="1"/>
          <p:nvPr/>
        </p:nvSpPr>
        <p:spPr>
          <a:xfrm>
            <a:off x="35496" y="123479"/>
            <a:ext cx="648072" cy="584775"/>
          </a:xfrm>
          <a:prstGeom prst="rect">
            <a:avLst/>
          </a:prstGeom>
          <a:noFill/>
        </p:spPr>
        <p:txBody>
          <a:bodyPr wrap="square" rtlCol="0">
            <a:spAutoFit/>
          </a:bodyPr>
          <a:lstStyle/>
          <a:p>
            <a:pPr algn="ctr"/>
            <a:r>
              <a:rPr lang="ru-RU" sz="3200" b="1">
                <a:solidFill>
                  <a:srgbClr val="3333FF"/>
                </a:solidFill>
              </a:rPr>
              <a:t>4</a:t>
            </a:r>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_rels/theme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jpeg" /></Relationships>
</file>

<file path=ppt/theme/theme1.xml><?xml version="1.0" encoding="utf-8"?>
<a:theme xmlns:r="http://schemas.openxmlformats.org/officeDocument/2006/relationships"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Arial"/>
        <a:cs typeface="Arial"/>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Arial"/>
        <a:cs typeface="Arial"/>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r:embed="rId1">
            <a:duotone>
              <a:schemeClr val="phClr">
                <a:shade val="90000"/>
                <a:satMod val="150000"/>
              </a:schemeClr>
              <a:schemeClr val="phClr">
                <a:tint val="88000"/>
                <a:satMod val="105000"/>
              </a:schemeClr>
            </a:duotone>
          </a:blip>
          <a:tile tx="0" ty="0" sx="95000" sy="95000" flip="none" algn="t"/>
        </a:blipFill>
        <a:blipFill>
          <a:blip r:embed="rId2">
            <a:duotone>
              <a:schemeClr val="phClr">
                <a:shade val="30000"/>
                <a:satMod val="455000"/>
              </a:schemeClr>
              <a:schemeClr val="phClr">
                <a:tint val="95000"/>
                <a:satMod val="120000"/>
              </a:schemeClr>
            </a:duotone>
          </a:blip>
          <a:stretch>
            <a:fillRect/>
          </a:stretch>
        </a:blipFill>
      </a:bgFillStyleLst>
    </a:fmtScheme>
  </a:themeElements>
  <a:objectDefaults/>
</a:theme>
</file>

<file path=ppt/theme/theme2.xml><?xml version="1.0" encoding="utf-8"?>
<a:theme xmlns:r="http://schemas.openxmlformats.org/officeDocument/2006/relationships"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Template>Trek</Template>
  <Company/>
  <PresentationFormat>On-screen Show (16:9)</PresentationFormat>
  <Paragraphs>105</Paragraphs>
  <Slides>25</Slides>
  <Notes>1</Notes>
  <TotalTime>1898</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25</vt:i4>
      </vt:variant>
    </vt:vector>
  </HeadingPairs>
  <TitlesOfParts>
    <vt:vector baseType="lpstr" size="33">
      <vt:lpstr>Arial</vt:lpstr>
      <vt:lpstr>Franklin Gothic Medium</vt:lpstr>
      <vt:lpstr>Franklin Gothic Book</vt:lpstr>
      <vt:lpstr>Wingdings 2</vt:lpstr>
      <vt:lpstr>Calibri</vt:lpstr>
      <vt:lpstr>Georgia</vt:lpstr>
      <vt:lpstr>Times New Roman</vt:lpstr>
      <vt:lpstr>Трек</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Инвестиционное предложение по перспективному земельному участку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Слуцкий район открыт для взаимовыгодного сотрудничества и всегда рад видеть вас в качестве инвесторов!!!ГОТОВЫ ОКАЗАТЬ ПОМОЩЬ В РЕАЛИЗАЦИИ ВАШИХ ПЛАНОВ!!!</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Слайд 1</dc:title>
  <dc:creator>Пользователь</dc:creator>
  <cp:lastModifiedBy>Гузман Наталья Михайловна</cp:lastModifiedBy>
  <cp:revision>218</cp:revision>
  <cp:lastPrinted>2024-04-17T11:58:14.000</cp:lastPrinted>
  <dcterms:created xsi:type="dcterms:W3CDTF">2019-04-15T05:34:34Z</dcterms:created>
  <dcterms:modified xsi:type="dcterms:W3CDTF">2024-05-18T10:03:48Z</dcterms:modified>
</cp:coreProperties>
</file>